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90" r:id="rId3"/>
    <p:sldId id="260" r:id="rId4"/>
    <p:sldId id="431" r:id="rId5"/>
    <p:sldId id="432" r:id="rId6"/>
    <p:sldId id="409" r:id="rId7"/>
    <p:sldId id="433" r:id="rId8"/>
    <p:sldId id="434" r:id="rId9"/>
    <p:sldId id="410" r:id="rId10"/>
    <p:sldId id="435" r:id="rId11"/>
    <p:sldId id="436" r:id="rId12"/>
    <p:sldId id="437" r:id="rId13"/>
    <p:sldId id="261" r:id="rId14"/>
    <p:sldId id="262" r:id="rId15"/>
    <p:sldId id="408" r:id="rId16"/>
    <p:sldId id="272" r:id="rId17"/>
    <p:sldId id="273" r:id="rId18"/>
    <p:sldId id="404" r:id="rId19"/>
    <p:sldId id="265" r:id="rId20"/>
    <p:sldId id="271" r:id="rId21"/>
    <p:sldId id="277" r:id="rId22"/>
    <p:sldId id="266" r:id="rId23"/>
    <p:sldId id="274" r:id="rId24"/>
    <p:sldId id="275" r:id="rId25"/>
    <p:sldId id="267" r:id="rId26"/>
    <p:sldId id="438" r:id="rId27"/>
    <p:sldId id="270" r:id="rId28"/>
    <p:sldId id="263" r:id="rId29"/>
    <p:sldId id="268" r:id="rId30"/>
    <p:sldId id="269" r:id="rId31"/>
    <p:sldId id="278" r:id="rId32"/>
    <p:sldId id="279" r:id="rId33"/>
    <p:sldId id="281" r:id="rId34"/>
    <p:sldId id="282" r:id="rId35"/>
    <p:sldId id="283" r:id="rId36"/>
    <p:sldId id="280" r:id="rId37"/>
    <p:sldId id="40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4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6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6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9731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01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24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45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39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4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0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4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9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5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6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14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CAAA98D-1E9F-4B0B-8309-BF29F3234E6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A6AE80D-6620-49B6-B61E-D3024F18F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515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entrez/eutils/elink.fcgi?dbfrom=pubmed&amp;retmode=ref&amp;cmd=prlinks&amp;id=2739464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614" y="2577817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Post radical prostatectomy Urinary incontinence</a:t>
            </a:r>
            <a:br>
              <a:rPr lang="en-US" dirty="0"/>
            </a:br>
            <a:r>
              <a:rPr lang="en-US" b="1" dirty="0"/>
              <a:t> </a:t>
            </a:r>
            <a:endParaRPr lang="en-US" dirty="0"/>
          </a:p>
        </p:txBody>
      </p:sp>
      <p:pic>
        <p:nvPicPr>
          <p:cNvPr id="4" name="Picture 2" descr="C:\Users\D\Desktop\logo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74948" y="204418"/>
            <a:ext cx="1956976" cy="210230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BBED8A-8321-4A3D-8279-75F174C2C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61" y="3823177"/>
            <a:ext cx="3351993" cy="2519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74" y="204418"/>
            <a:ext cx="2121884" cy="211438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2A2057-24B4-EBCB-F6EC-D40256A82233}"/>
              </a:ext>
            </a:extLst>
          </p:cNvPr>
          <p:cNvSpPr txBox="1">
            <a:spLocks/>
          </p:cNvSpPr>
          <p:nvPr/>
        </p:nvSpPr>
        <p:spPr>
          <a:xfrm>
            <a:off x="4854632" y="3978347"/>
            <a:ext cx="5504411" cy="226035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S.A.Momeni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M.D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of Urology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Fellowship of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-oncology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Tehran University of Medical Sciences</a:t>
            </a:r>
          </a:p>
        </p:txBody>
      </p:sp>
    </p:spTree>
    <p:extLst>
      <p:ext uri="{BB962C8B-B14F-4D97-AF65-F5344CB8AC3E}">
        <p14:creationId xmlns:p14="http://schemas.microsoft.com/office/powerpoint/2010/main" val="31024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D012E4-C41E-33CE-26A8-370029BD6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145" y="241669"/>
            <a:ext cx="5742930" cy="210330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6ADE62-B406-FFDD-689D-2FA44B3F5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4218" y="3021072"/>
            <a:ext cx="7297544" cy="34567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618FF9-09AB-90EF-14A3-86FF6109E59C}"/>
              </a:ext>
            </a:extLst>
          </p:cNvPr>
          <p:cNvSpPr/>
          <p:nvPr/>
        </p:nvSpPr>
        <p:spPr>
          <a:xfrm>
            <a:off x="475944" y="1099539"/>
            <a:ext cx="85635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 neck plication: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753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C58489-98B8-674A-2D9B-6E6AB99C8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24" y="2607644"/>
            <a:ext cx="3901778" cy="359695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F5ACABF-279C-7BAE-B6F8-48FFC168F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59708" y="2455231"/>
            <a:ext cx="5779509" cy="3749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44CDD-539E-7ED1-EDF3-2BBAEC514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070" y="234059"/>
            <a:ext cx="5852667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77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9FBD05-7860-0C2A-AE9E-E98161717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524968"/>
            <a:ext cx="4993218" cy="58080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0C4546-B1C4-7E71-7927-13E4CF9DAEC6}"/>
              </a:ext>
            </a:extLst>
          </p:cNvPr>
          <p:cNvSpPr/>
          <p:nvPr/>
        </p:nvSpPr>
        <p:spPr>
          <a:xfrm>
            <a:off x="532015" y="1285702"/>
            <a:ext cx="52314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Reattachment of the arcus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tendineus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bladder neck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44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1D128-6294-46C5-9577-BBBAE7D08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92" y="853068"/>
            <a:ext cx="11001376" cy="5570034"/>
          </a:xfrm>
          <a:solidFill>
            <a:schemeClr val="tx1"/>
          </a:solidFill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Striated sphincter may be poorly developed, it is thinner and contains more collagen .</a:t>
            </a:r>
          </a:p>
          <a:p>
            <a:pPr marL="0" indent="0">
              <a:lnSpc>
                <a:spcPct val="160000"/>
              </a:lnSpc>
              <a:buNone/>
            </a:pPr>
            <a:endParaRPr lang="en-US" dirty="0"/>
          </a:p>
          <a:p>
            <a:pPr>
              <a:lnSpc>
                <a:spcPct val="160000"/>
              </a:lnSpc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musculature of the urethra, which also contributes to continence, can be: 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Damaged by placement of large deep sutures for the anastomosis. </a:t>
            </a:r>
          </a:p>
          <a:p>
            <a:pPr marL="514350" indent="-514350">
              <a:lnSpc>
                <a:spcPct val="160000"/>
              </a:lnSpc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Denervated by injury to the NVBs.</a:t>
            </a:r>
          </a:p>
          <a:p>
            <a:pPr marL="0" indent="0">
              <a:lnSpc>
                <a:spcPct val="170000"/>
              </a:lnSpc>
              <a:buNone/>
            </a:pPr>
            <a:endParaRPr lang="en-US" dirty="0"/>
          </a:p>
          <a:p>
            <a:pPr>
              <a:lnSpc>
                <a:spcPct val="170000"/>
              </a:lnSpc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Urinary continence can be hampered by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 neck contracture or a wide bladder neck.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93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67B44-D1B3-43C9-A9E3-107F84E9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avoid these complications: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9A47B-7667-4524-9BCD-B3CA81B6B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39" y="2017223"/>
            <a:ext cx="10425962" cy="3929216"/>
          </a:xfrm>
          <a:solidFill>
            <a:schemeClr val="tx1"/>
          </a:solidFill>
        </p:spPr>
        <p:txBody>
          <a:bodyPr>
            <a:normAutofit fontScale="925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Preserve the striated sphincter during the apical dissection.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 tension on the final anastomosis.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 the bladder neck so that the opening is small and supple.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Accomplish a precise mucosa-to-mucosa anastomosis.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 important to avoid excessive traction on the bladder intraoperatively.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89DA9-5077-43EB-9F36-99EAAB186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083" y="229525"/>
            <a:ext cx="151803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13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DD86D-6B69-4FFD-9334-0D85B9436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 neck preservation: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4B985-A448-49AF-ABCD-0913DE701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07" y="1690688"/>
            <a:ext cx="10829693" cy="4486275"/>
          </a:xfrm>
          <a:solidFill>
            <a:schemeClr val="tx1"/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Preservation of the bladder neck has therefore been proposed to improve continence recovery post-RP(in both the short- and long-term).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base-specific positive margin rate of 4.9% with bladder neck preservation vs. only 1.9% without 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 neck preservation should be performed routinely when the cancer is distant from the base.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Bladder neck preservation, however, cannot be performed in the presence of a large median lobe, or a previous TURP.</a:t>
            </a:r>
          </a:p>
        </p:txBody>
      </p:sp>
    </p:spTree>
    <p:extLst>
      <p:ext uri="{BB962C8B-B14F-4D97-AF65-F5344CB8AC3E}">
        <p14:creationId xmlns:p14="http://schemas.microsoft.com/office/powerpoint/2010/main" val="3017318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F06575-A720-4AB0-A80F-2BE08E030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5" y="791736"/>
            <a:ext cx="10566806" cy="583208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4C7DAE-227F-4DCA-BEDB-FE8B4022E99E}"/>
              </a:ext>
            </a:extLst>
          </p:cNvPr>
          <p:cNvSpPr/>
          <p:nvPr/>
        </p:nvSpPr>
        <p:spPr>
          <a:xfrm>
            <a:off x="2828344" y="-24982"/>
            <a:ext cx="63722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Pelvic floor muscle training 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92791F-E2CF-4A94-BAD8-BFA3E673B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544" y="178420"/>
            <a:ext cx="151803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61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8F126A-D437-4672-AD72-DE5D178BC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9" y="418013"/>
            <a:ext cx="10365600" cy="339028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4005DD-1DD3-49B9-BA8D-35C46422830D}"/>
              </a:ext>
            </a:extLst>
          </p:cNvPr>
          <p:cNvSpPr/>
          <p:nvPr/>
        </p:nvSpPr>
        <p:spPr>
          <a:xfrm>
            <a:off x="848809" y="4629759"/>
            <a:ext cx="10498873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8 weeks of treatment, men in the behavioral training group showed 55% reduction in UI episodes, significantly greater than the 24% reduction in the control group, and improvements were sustained to 12 months</a:t>
            </a:r>
            <a:r>
              <a:rPr lang="en-US" sz="20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602422-E5BC-46F9-ADD0-C9EAF8844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4173" y="2587422"/>
            <a:ext cx="151803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F5844A-6778-4E35-AB90-FFF9A5326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735" y="1784068"/>
            <a:ext cx="10978317" cy="32898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000C69-77B6-4C33-9C62-E2395244BB6E}"/>
              </a:ext>
            </a:extLst>
          </p:cNvPr>
          <p:cNvSpPr/>
          <p:nvPr/>
        </p:nvSpPr>
        <p:spPr>
          <a:xfrm>
            <a:off x="1340918" y="678629"/>
            <a:ext cx="3002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EAU 2023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45736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A538-0BD8-4A39-B4A1-B5B1B8E5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Urinary Incontinence: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B9FE4-2724-4B1E-B7CB-B989F6292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3515809"/>
          </a:xfrm>
          <a:solidFill>
            <a:schemeClr val="tx1"/>
          </a:solidFill>
        </p:spPr>
        <p:txBody>
          <a:bodyPr>
            <a:normAutofit fontScale="32500" lnSpcReduction="20000"/>
          </a:bodyPr>
          <a:lstStyle/>
          <a:p>
            <a:endParaRPr lang="en-US" sz="8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 loss and lifestyle changes: </a:t>
            </a:r>
          </a:p>
          <a:p>
            <a:pPr>
              <a:lnSpc>
                <a:spcPct val="170000"/>
              </a:lnSpc>
            </a:pPr>
            <a:r>
              <a:rPr lang="en-US" sz="8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Patients are advised to reduce their fluid intake, avoid caffeinated beverages and alcohol.</a:t>
            </a:r>
          </a:p>
          <a:p>
            <a:r>
              <a:rPr lang="en-US" sz="8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 training</a:t>
            </a:r>
          </a:p>
          <a:p>
            <a:pPr marL="0" indent="0">
              <a:buNone/>
            </a:pPr>
            <a:endParaRPr lang="en-US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0255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E788A0C-C944-4A69-9B1A-5D74058F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460" y="594287"/>
            <a:ext cx="8534400" cy="1507067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Trifecta: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3B03A-312C-2A91-81DE-01D98E8B1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507" y="2022764"/>
            <a:ext cx="8534400" cy="3430386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 control.</a:t>
            </a:r>
          </a:p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Urinary continence.</a:t>
            </a:r>
          </a:p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Sexual function (Potency).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ClrTx/>
              <a:buNone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ClrTx/>
              <a:buNone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ClrTx/>
              <a:buNone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6500EC-576C-1832-7F87-C66F8EB9B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541" y="263858"/>
            <a:ext cx="275272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7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6194-A8ED-4680-8F66-0716CF3EE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80A45-0CCD-4A5F-B0EB-01D082E03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73" y="1959440"/>
            <a:ext cx="10233800" cy="4351338"/>
          </a:xfrm>
          <a:solidFill>
            <a:schemeClr val="tx1"/>
          </a:solidFill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 α-adrenergic antagonists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they take them for the treatment of hypertension. 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 with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Imipramine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men who are not hypertensive can be helpful.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Duloxetine (off-license): combination of norepinephrine and serotonin reuptake inhibitor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Duloxetine - Prescriptiongiant">
            <a:extLst>
              <a:ext uri="{FF2B5EF4-FFF2-40B4-BE49-F238E27FC236}">
                <a16:creationId xmlns:a16="http://schemas.microsoft.com/office/drawing/2014/main" id="{C88E58CF-42DF-4519-B724-1073D5E0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952" y="261748"/>
            <a:ext cx="2478477" cy="247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065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FCC3-EDA9-43EA-93E7-6CD45662B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Invance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15E47-C484-437C-82B2-7DECCF719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22" y="1881381"/>
            <a:ext cx="5085620" cy="695564"/>
          </a:xfrm>
          <a:solidFill>
            <a:schemeClr val="tx1"/>
          </a:solidFill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Bone-anchored sling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3A77B-9CFB-4D80-A534-A0548DF72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8" t="32780" r="52221" b="30844"/>
          <a:stretch/>
        </p:blipFill>
        <p:spPr>
          <a:xfrm>
            <a:off x="5978213" y="1148575"/>
            <a:ext cx="51785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20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FCC3-EDA9-43EA-93E7-6CD45662B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 male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15E47-C484-437C-82B2-7DECCF719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34" y="1820050"/>
            <a:ext cx="5474257" cy="707019"/>
          </a:xfrm>
          <a:solidFill>
            <a:schemeClr val="tx1"/>
          </a:solidFill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Functional retro-urethral sling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0C5EA-674E-43E5-873E-B3C2322F2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349" y="1322536"/>
            <a:ext cx="5295451" cy="44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83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68F90-D74D-4FAF-A89D-C86D4B3CA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712" y="381852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Suburethral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Sling (fixed or adjustable)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3883-5AA6-4B0C-BE5E-873BF46E0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478" y="1558097"/>
            <a:ext cx="6205654" cy="47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86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394F-CCC7-44BA-B1AD-A3851091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805" y="84462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ProACT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balloon: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B7C26C-0E18-453A-ACF7-82998AE79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268" y="546187"/>
            <a:ext cx="4374298" cy="414162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3BBAA4-9E4A-2163-4564-D1BD07D70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64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77B86-0BE4-4CA8-AA85-EE8154539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59" y="1136073"/>
            <a:ext cx="10886344" cy="3363445"/>
          </a:xfrm>
          <a:solidFill>
            <a:schemeClr val="tx1"/>
          </a:solidFill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ProACT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device consists of a compressive balloon system that is placed in the bladder neck area, and volume can be readjusted via two scrotal ports with continence success rates of up to 68%.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Explantation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rates of up to 55%.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CE9407-1A35-47FF-8C5D-271C72C43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051" y="3723235"/>
            <a:ext cx="151803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63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8080-B855-C8BF-D23E-36C88FA83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Bulking agent: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5821D0-C7A5-9640-1753-054DB00FA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8466" y="983268"/>
            <a:ext cx="4666893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088E71-24D7-5178-5B3B-3C472493E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548" y="5486380"/>
            <a:ext cx="8980186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64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4BAD-4296-40FD-82E6-9F313F066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 (Gold standard):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Artificial Urinary Sphincter: Long-Term Results and Patient ...">
            <a:extLst>
              <a:ext uri="{FF2B5EF4-FFF2-40B4-BE49-F238E27FC236}">
                <a16:creationId xmlns:a16="http://schemas.microsoft.com/office/drawing/2014/main" id="{B4A01091-62A1-42C1-A2B4-68F53486E7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34" y="1241368"/>
            <a:ext cx="3622536" cy="363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45FD28-17D2-4FCB-A461-BCD96BD5D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140" y="724830"/>
            <a:ext cx="3102974" cy="5681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40B3C-EEB4-A698-CDC1-490D01955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861" y="3279370"/>
            <a:ext cx="381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49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0BF5-766A-4807-9622-1FABBEA1F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90" y="1253331"/>
            <a:ext cx="10233800" cy="4351338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Penile clamp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Condom catheter.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Urethral (not recommended long term because of risk of traumatic hypospadias)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Suprapubic catheter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Incontinence pads.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F33AA-0A6C-4EBE-8040-7647428DC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374" y="462311"/>
            <a:ext cx="29337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D2BF89-66E3-4FEB-BB51-00DF0C377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603" y="3757613"/>
            <a:ext cx="1895475" cy="241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283150-954D-440C-A950-7E23F231E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340" y="4623754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E0D9FE-15F4-4462-ADF5-D0DFDF97C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875" y="440564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08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19D10B-3440-42B4-A594-6DEECBBA3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3" y="213500"/>
            <a:ext cx="9957111" cy="6430999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690D1F-68F2-4F71-9EA2-540B83A63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711" y="160860"/>
            <a:ext cx="151803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67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201C7-C3AB-4F9A-8920-4C597E976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07" y="35207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Urinary Incontinence:</a:t>
            </a:r>
            <a:b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90447-F491-45E9-9745-451BBC60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39" y="4674964"/>
            <a:ext cx="2986208" cy="204975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C0350E-562B-6EF6-EDE6-F65435712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6373" y="1386794"/>
            <a:ext cx="9534970" cy="3676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EC0AF4-D66C-319A-6575-B55291CED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076" y="5338925"/>
            <a:ext cx="5086037" cy="97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56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74A4-E7AB-46B9-8C75-8A08402F1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Urgency Urinary Incontinence: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86415-6C5D-464C-9E63-2EB9FF8EC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356041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 manipulation and lifestyle changes:</a:t>
            </a:r>
          </a:p>
          <a:p>
            <a:pPr marL="0" indent="0">
              <a:buNone/>
            </a:pPr>
            <a:endParaRPr lang="en-US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Reducing fluid input by 25% as long as the patient is drinking more than 1 L/day.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Stopping smoking.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Reducing weight.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Avoiding caffeinated and fizzy drinks.</a:t>
            </a:r>
          </a:p>
          <a:p>
            <a:pPr marL="0" indent="0">
              <a:buNone/>
            </a:pPr>
            <a:endParaRPr lang="en-US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9C7DF-FB53-4DF5-9681-07C40844C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450" y="4063787"/>
            <a:ext cx="151803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26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94A24-2804-44AD-8BCB-FBA48009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44"/>
            <a:ext cx="10515600" cy="1060644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 training and pelvic floor muscle training: </a:t>
            </a:r>
            <a:b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9219F-AC14-42D6-87C5-AC065A9EA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395" y="2098829"/>
            <a:ext cx="10233800" cy="1653555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treatments must be attempted for at least 6 weeks to obtain benefit, and they should ideally be tried for 3 months.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C8B399-D635-48A3-998E-88EA3227B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80" y="4437353"/>
            <a:ext cx="151803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45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476C6-0A3D-46E7-9A8F-FF1B4B93D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Antimuscarinics and/or </a:t>
            </a:r>
            <a:r>
              <a:rPr lang="el-GR" sz="4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β3 </a:t>
            </a:r>
            <a:r>
              <a:rPr lang="en-US" sz="4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agonists: </a:t>
            </a:r>
            <a:b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476F6-9FE2-4D0D-9066-190EB28B08B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least two antimuscarinics were recommended to be tried for at least 4 weeks each.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Solifenacin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be preferred over tolterodine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combination of two antimuscarinics or doubling the recommended dose of some antimuscarinics could be an option in selected patients to increase efficacy.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57271-FEA4-4571-AA3F-401222A2D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964" y="4727147"/>
            <a:ext cx="151803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93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90C53-FFD1-4538-AD43-41DF47885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090097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Mirabegron, which is a β3-agonist lipophilic medication that is metabolized in liver, and more than 50% is excreted in the urine.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Combination therapy of an antimuscarinic with a β3-agonist has been shown to be an effective modality of treatment.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Mirabegron 50 mg with </a:t>
            </a:r>
            <a:r>
              <a:rPr lang="en-US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solifenacin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mg.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C5AD2C-4A05-4FF8-8B9C-8F707451B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982" y="4815663"/>
            <a:ext cx="151803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68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E0A35-3FAC-40E1-9415-F73BA2E66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631" y="1645921"/>
            <a:ext cx="10616738" cy="3831154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PDE-5 inhibitors have been shown to improve LUTS and UI in men 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relax the smooth muscles of the prostate, bladder, and urethra and improve bladder blood flow, which ultimately improves the patient's symptoms.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Tadalafil is the only FDA approved PDE-5 inhibitor.</a:t>
            </a:r>
          </a:p>
        </p:txBody>
      </p:sp>
      <p:pic>
        <p:nvPicPr>
          <p:cNvPr id="4" name="Picture 2" descr="Campbell-Walsh Urology 12th Edition Review - 9780323639699 ...">
            <a:extLst>
              <a:ext uri="{FF2B5EF4-FFF2-40B4-BE49-F238E27FC236}">
                <a16:creationId xmlns:a16="http://schemas.microsoft.com/office/drawing/2014/main" id="{A7661DA6-AE54-4B06-BCDC-5B5EE1A12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216" y="4672361"/>
            <a:ext cx="1522656" cy="204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363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DE963-0CAB-4270-9A47-681D97A8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Botulinum toxin:</a:t>
            </a:r>
            <a:b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353E-C2EA-4BA8-BF42-4CF23EC58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0131"/>
            <a:ext cx="10515600" cy="4436832"/>
          </a:xfrm>
          <a:solidFill>
            <a:schemeClr val="tx1"/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Botox, </a:t>
            </a:r>
            <a:r>
              <a:rPr lang="en-US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ona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-botulinum toxin A, is the only licensed formulation of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Botulinum toxin A, for idiopathic UUI at 100 units, and for neurogenic DO at 200 units.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risk of urinary retention (approximately 10%).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should be able and willing to perform intermittent catheterization.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injections must be repeated on average every 6 to 9 months</a:t>
            </a:r>
            <a:r>
              <a:rPr lang="en-US" dirty="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2A0DD-7B00-42E2-AC49-A797FBA3F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946" y="97569"/>
            <a:ext cx="1518036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26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07D4F-3B1B-427B-B69E-50B64B65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SNM</a:t>
            </a:r>
            <a:b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86E74-FE78-400F-B806-6AC3FEA13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401879"/>
            <a:ext cx="10340480" cy="4771706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phase with a wire and external stimulator for 1 to 2 weeks.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more than a 50% improvement in symptoms.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Permanent tined lead with a longer test phase for 2 to 4 weeks that is placed percutaneously under fluoroscopy in the S3 sacral foramen alongside the sacral nerve.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cure rate of UUI is 39%, and an improvement of greater than 50% is seen in 67% of patients.</a:t>
            </a:r>
          </a:p>
        </p:txBody>
      </p:sp>
      <p:pic>
        <p:nvPicPr>
          <p:cNvPr id="4" name="Picture 2" descr="Campbell-Walsh Urology 12th Edition Review - 9780323639699 ...">
            <a:extLst>
              <a:ext uri="{FF2B5EF4-FFF2-40B4-BE49-F238E27FC236}">
                <a16:creationId xmlns:a16="http://schemas.microsoft.com/office/drawing/2014/main" id="{88B290D7-65A1-4066-8510-AE7DDB4D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216" y="381542"/>
            <a:ext cx="1522656" cy="204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892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391" y="1221073"/>
            <a:ext cx="7171900" cy="53789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 prstMaterial="metal">
            <a:bevelT w="31750" prst="coolSlant"/>
          </a:sp3d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21A1B-2270-4C8F-BA6E-E93264ADE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100" y="437298"/>
            <a:ext cx="10233800" cy="4351338"/>
          </a:xfrm>
        </p:spPr>
        <p:txBody>
          <a:bodyPr/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39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4D71C3-41A6-8B9B-E91A-ECCE88D31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658" y="220051"/>
            <a:ext cx="7157324" cy="1377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7394-A65E-2CFB-160E-D5B0428CB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58" y="2061656"/>
            <a:ext cx="8077900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83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7B5146-AF4B-1FFC-F3F9-EF3A9019F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8991" y="2194212"/>
            <a:ext cx="4724809" cy="3968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9174FA-AE97-6545-97C5-00DFC5A498CA}"/>
              </a:ext>
            </a:extLst>
          </p:cNvPr>
          <p:cNvSpPr/>
          <p:nvPr/>
        </p:nvSpPr>
        <p:spPr>
          <a:xfrm>
            <a:off x="348482" y="2194212"/>
            <a:ext cx="6096000" cy="1107996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Modifications in apical dissection</a:t>
            </a: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maximize urethral length </a:t>
            </a:r>
            <a:br>
              <a:rPr lang="en-US" dirty="0"/>
            </a:b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AA0B461-A4AB-92C4-825E-3AFDE971B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744"/>
            <a:ext cx="105156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Modifications: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082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B34DE-7BB0-49C5-9B09-FFC7521F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Urethral length preservation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38605-5FAC-48B2-87C0-56B05D57577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for every extra millimeter of MUL the estimated odds of continence recovery is increased by between 5% and 15%.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5FAE5-9900-472F-B873-E3FFCCAA5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70"/>
          <a:stretch/>
        </p:blipFill>
        <p:spPr>
          <a:xfrm>
            <a:off x="7780713" y="3326990"/>
            <a:ext cx="3802728" cy="32639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E1DF96-BB02-42F3-878C-419C0EECC768}"/>
              </a:ext>
            </a:extLst>
          </p:cNvPr>
          <p:cNvSpPr/>
          <p:nvPr/>
        </p:nvSpPr>
        <p:spPr>
          <a:xfrm>
            <a:off x="678365" y="3247005"/>
            <a:ext cx="5417635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 measurements: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MUL : range from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10.4 mm to 14.5 mm</a:t>
            </a:r>
            <a:endParaRPr lang="en-US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1AB7E2-97E8-4A44-B816-CA58F60D97E8}"/>
              </a:ext>
            </a:extLst>
          </p:cNvPr>
          <p:cNvSpPr/>
          <p:nvPr/>
        </p:nvSpPr>
        <p:spPr>
          <a:xfrm>
            <a:off x="1786536" y="5389425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 Urol. 2017 Mar; 71(3): 368–378</a:t>
            </a:r>
            <a:r>
              <a:rPr lang="en-US" dirty="0">
                <a:solidFill>
                  <a:srgbClr val="F49100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829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2985C7-D84F-28AE-5174-936A6650D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8132" y="1850064"/>
            <a:ext cx="5273497" cy="3981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481DBD-E0C0-EABB-4B4C-E6DB6F937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71" y="3550550"/>
            <a:ext cx="3383573" cy="213988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B151EF8-F01E-A2D6-F3AE-DF07F9719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Modifications: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06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BC4D06-093D-9F88-34B5-A92C7EB32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2718" y="2041556"/>
            <a:ext cx="5206435" cy="348721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CF44DBCF-9082-433C-B3B6-96CC5B8D7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Modifications: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BF855-C9DF-9E68-00B4-638D91A32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09" y="2125991"/>
            <a:ext cx="3383573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2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D6ADE-4377-44A7-BBE5-7B3C2A572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999" y="2416640"/>
            <a:ext cx="10539985" cy="2388116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there is conflicting evidence on the effect of anterior and/or posterior reconstruction on return to continence post-RP, no recommendations can be made.</a:t>
            </a:r>
          </a:p>
        </p:txBody>
      </p:sp>
    </p:spTree>
    <p:extLst>
      <p:ext uri="{BB962C8B-B14F-4D97-AF65-F5344CB8AC3E}">
        <p14:creationId xmlns:p14="http://schemas.microsoft.com/office/powerpoint/2010/main" val="4047408162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859</TotalTime>
  <Words>959</Words>
  <Application>Microsoft Office PowerPoint</Application>
  <PresentationFormat>Widescreen</PresentationFormat>
  <Paragraphs>112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Arial</vt:lpstr>
      <vt:lpstr>Corbel</vt:lpstr>
      <vt:lpstr>Times New Roman</vt:lpstr>
      <vt:lpstr>Wingdings</vt:lpstr>
      <vt:lpstr>Depth</vt:lpstr>
      <vt:lpstr>Management of Post radical prostatectomy Urinary incontinence  </vt:lpstr>
      <vt:lpstr>Trifecta:</vt:lpstr>
      <vt:lpstr>Urinary Incontinence: </vt:lpstr>
      <vt:lpstr>PowerPoint Presentation</vt:lpstr>
      <vt:lpstr>Modifications:  </vt:lpstr>
      <vt:lpstr>Urethral length preservation:</vt:lpstr>
      <vt:lpstr>Modifications:  </vt:lpstr>
      <vt:lpstr>Modifications: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avoid these complications:</vt:lpstr>
      <vt:lpstr>Bladder neck preservation:</vt:lpstr>
      <vt:lpstr>PowerPoint Presentation</vt:lpstr>
      <vt:lpstr>PowerPoint Presentation</vt:lpstr>
      <vt:lpstr>PowerPoint Presentation</vt:lpstr>
      <vt:lpstr>Stress Urinary Incontinence: </vt:lpstr>
      <vt:lpstr>Drugs:</vt:lpstr>
      <vt:lpstr>Invance male </vt:lpstr>
      <vt:lpstr>Advance male </vt:lpstr>
      <vt:lpstr>Male Suburethral Sling (fixed or adjustable)</vt:lpstr>
      <vt:lpstr>ProACT balloon: </vt:lpstr>
      <vt:lpstr>PowerPoint Presentation</vt:lpstr>
      <vt:lpstr>Bulking agent:</vt:lpstr>
      <vt:lpstr>AUS (Gold standard): </vt:lpstr>
      <vt:lpstr>PowerPoint Presentation</vt:lpstr>
      <vt:lpstr>PowerPoint Presentation</vt:lpstr>
      <vt:lpstr>Urgency Urinary Incontinence: </vt:lpstr>
      <vt:lpstr>Bladder training and pelvic floor muscle training:  </vt:lpstr>
      <vt:lpstr>Antimuscarinics and/or β3 agonists:  </vt:lpstr>
      <vt:lpstr>PowerPoint Presentation</vt:lpstr>
      <vt:lpstr>PowerPoint Presentation</vt:lpstr>
      <vt:lpstr>Botulinum toxin: </vt:lpstr>
      <vt:lpstr>SNM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Treatment-Related Complications of Prostate Cancer Treatment  </dc:title>
  <dc:creator>Ali</dc:creator>
  <cp:lastModifiedBy>seyedali momeni</cp:lastModifiedBy>
  <cp:revision>57</cp:revision>
  <dcterms:created xsi:type="dcterms:W3CDTF">2020-05-17T03:10:20Z</dcterms:created>
  <dcterms:modified xsi:type="dcterms:W3CDTF">2023-06-22T04:38:58Z</dcterms:modified>
</cp:coreProperties>
</file>