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5" r:id="rId3"/>
    <p:sldId id="277" r:id="rId4"/>
    <p:sldId id="260" r:id="rId5"/>
    <p:sldId id="295" r:id="rId6"/>
    <p:sldId id="297" r:id="rId7"/>
    <p:sldId id="298" r:id="rId8"/>
    <p:sldId id="304" r:id="rId9"/>
    <p:sldId id="300" r:id="rId10"/>
    <p:sldId id="303" r:id="rId11"/>
    <p:sldId id="328" r:id="rId12"/>
    <p:sldId id="299" r:id="rId13"/>
    <p:sldId id="329" r:id="rId14"/>
    <p:sldId id="330" r:id="rId15"/>
    <p:sldId id="331" r:id="rId16"/>
    <p:sldId id="332" r:id="rId17"/>
    <p:sldId id="333" r:id="rId18"/>
    <p:sldId id="334" r:id="rId19"/>
    <p:sldId id="315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>
      <p:cViewPr varScale="1">
        <p:scale>
          <a:sx n="107" d="100"/>
          <a:sy n="107" d="100"/>
        </p:scale>
        <p:origin x="4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0634A-BF67-477C-97AD-8D1BFAC0EFB9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88FF5-7427-463A-A0B3-35152743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9899"/>
            <a:ext cx="9144000" cy="1770063"/>
          </a:xfrm>
          <a:solidFill>
            <a:srgbClr val="002060"/>
          </a:solidFill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DAC47-BB01-DA47-ADF4-B62BE78CE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54" y="0"/>
            <a:ext cx="1494691" cy="996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D84F8-3E3A-BA4F-9B5B-73DE843419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51" y="902605"/>
            <a:ext cx="1525394" cy="371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8031C-87D1-D746-A531-F3495381C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55561"/>
            <a:ext cx="325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318"/>
            <a:ext cx="10515600" cy="1260294"/>
          </a:xfrm>
          <a:solidFill>
            <a:srgbClr val="002060"/>
          </a:solidFill>
        </p:spPr>
        <p:txBody>
          <a:bodyPr/>
          <a:lstStyle>
            <a:lvl1pPr algn="ctr"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017963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C2848-C6FF-D249-8BE3-17FFA9FBB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55561"/>
            <a:ext cx="1729679" cy="58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A3B0C-3122-7D46-9953-0CC788281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01" y="5041"/>
            <a:ext cx="947376" cy="6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75" y="1739899"/>
            <a:ext cx="9903725" cy="2504555"/>
          </a:xfrm>
        </p:spPr>
        <p:txBody>
          <a:bodyPr>
            <a:normAutofit/>
          </a:bodyPr>
          <a:lstStyle/>
          <a:p>
            <a:r>
              <a:rPr lang="en-US" dirty="0"/>
              <a:t>Medical Management in Patients with BPO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137" y="4574574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Erfan Amini M.D.</a:t>
            </a:r>
          </a:p>
        </p:txBody>
      </p:sp>
    </p:spTree>
    <p:extLst>
      <p:ext uri="{BB962C8B-B14F-4D97-AF65-F5344CB8AC3E}">
        <p14:creationId xmlns:p14="http://schemas.microsoft.com/office/powerpoint/2010/main" val="428741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Dutasteride</a:t>
            </a:r>
            <a:r>
              <a:rPr lang="en-US" dirty="0"/>
              <a:t> vs. Finasteride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218531"/>
            <a:ext cx="9550400" cy="3898900"/>
          </a:xfrm>
        </p:spPr>
      </p:pic>
    </p:spTree>
    <p:extLst>
      <p:ext uri="{BB962C8B-B14F-4D97-AF65-F5344CB8AC3E}">
        <p14:creationId xmlns:p14="http://schemas.microsoft.com/office/powerpoint/2010/main" val="273172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30" y="1911543"/>
            <a:ext cx="6173425" cy="354628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02" y="3044106"/>
            <a:ext cx="1472212" cy="246302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47"/>
            <a:ext cx="6150262" cy="2862216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666750" y="922325"/>
            <a:ext cx="10515600" cy="125571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Men taking 5-ARIs should be followed-up regularly using serial PSA testing and any confirmed PSA increase should be evaluated accordingly.</a:t>
            </a:r>
          </a:p>
        </p:txBody>
      </p:sp>
    </p:spTree>
    <p:extLst>
      <p:ext uri="{BB962C8B-B14F-4D97-AF65-F5344CB8AC3E}">
        <p14:creationId xmlns:p14="http://schemas.microsoft.com/office/powerpoint/2010/main" val="17881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EAU Guideline 2022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3214"/>
            <a:ext cx="10515600" cy="1469534"/>
          </a:xfrm>
        </p:spPr>
      </p:pic>
    </p:spTree>
    <p:extLst>
      <p:ext uri="{BB962C8B-B14F-4D97-AF65-F5344CB8AC3E}">
        <p14:creationId xmlns:p14="http://schemas.microsoft.com/office/powerpoint/2010/main" val="342178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Antimuscarinic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0483"/>
            <a:ext cx="10515600" cy="24749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2" y="2191007"/>
            <a:ext cx="2025155" cy="739476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13" y="4766777"/>
            <a:ext cx="3073400" cy="3937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22482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EAU Guideline 2022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0867"/>
            <a:ext cx="10515600" cy="1814229"/>
          </a:xfrm>
        </p:spPr>
      </p:pic>
    </p:spTree>
    <p:extLst>
      <p:ext uri="{BB962C8B-B14F-4D97-AF65-F5344CB8AC3E}">
        <p14:creationId xmlns:p14="http://schemas.microsoft.com/office/powerpoint/2010/main" val="194020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10515600" cy="946038"/>
          </a:xfrm>
        </p:spPr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PDE5-Inhibitors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These agents work to increase </a:t>
            </a:r>
            <a:r>
              <a:rPr lang="en-US" b="1" dirty="0">
                <a:solidFill>
                  <a:srgbClr val="FFFF00"/>
                </a:solidFill>
              </a:rPr>
              <a:t>intracellular levels of cGMP</a:t>
            </a:r>
            <a:r>
              <a:rPr lang="en-US" dirty="0"/>
              <a:t>, which in turn reduce detrusor, prostate, and urethra smooth muscle tone.</a:t>
            </a:r>
          </a:p>
          <a:p>
            <a:pPr>
              <a:lnSpc>
                <a:spcPct val="150000"/>
              </a:lnSpc>
            </a:pPr>
            <a:r>
              <a:rPr lang="en-US" dirty="0"/>
              <a:t>Chronic treatment with PDE5Is seems to </a:t>
            </a:r>
            <a:r>
              <a:rPr lang="en-US" b="1" dirty="0">
                <a:solidFill>
                  <a:srgbClr val="FFFF00"/>
                </a:solidFill>
              </a:rPr>
              <a:t>increase blood perfusion </a:t>
            </a:r>
            <a:r>
              <a:rPr lang="en-US" dirty="0"/>
              <a:t>and oxygenation in the LUT.</a:t>
            </a:r>
          </a:p>
          <a:p>
            <a:pPr>
              <a:lnSpc>
                <a:spcPct val="150000"/>
              </a:lnSpc>
            </a:pPr>
            <a:r>
              <a:rPr lang="en-US" dirty="0"/>
              <a:t>PDE5Is could </a:t>
            </a:r>
            <a:r>
              <a:rPr lang="en-US" b="1" dirty="0">
                <a:solidFill>
                  <a:srgbClr val="FFFF00"/>
                </a:solidFill>
              </a:rPr>
              <a:t>reduce chronic inflammation </a:t>
            </a:r>
            <a:r>
              <a:rPr lang="en-US" dirty="0"/>
              <a:t>in the prostate and bladder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2640" y="5628904"/>
            <a:ext cx="5771408" cy="368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Morelli A, et al. J Sex Med, 2011. 8: 2746.</a:t>
            </a:r>
          </a:p>
        </p:txBody>
      </p:sp>
    </p:spTree>
    <p:extLst>
      <p:ext uri="{BB962C8B-B14F-4D97-AF65-F5344CB8AC3E}">
        <p14:creationId xmlns:p14="http://schemas.microsoft.com/office/powerpoint/2010/main" val="118609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10515600" cy="851035"/>
          </a:xfrm>
        </p:spPr>
        <p:txBody>
          <a:bodyPr/>
          <a:lstStyle/>
          <a:p>
            <a:pPr algn="ctr"/>
            <a:r>
              <a:rPr lang="en-US" dirty="0"/>
              <a:t>PDE5-Inhibitors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95" y="1686297"/>
            <a:ext cx="10629405" cy="4490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Clinical studies have demonstrated that the use of either of these PDE5-Is can have significant </a:t>
            </a:r>
            <a:r>
              <a:rPr lang="en-US" dirty="0">
                <a:solidFill>
                  <a:srgbClr val="FFFF00"/>
                </a:solidFill>
              </a:rPr>
              <a:t>improvements in LUTS </a:t>
            </a:r>
            <a:r>
              <a:rPr lang="en-US" dirty="0"/>
              <a:t>in men with BPH. </a:t>
            </a:r>
          </a:p>
          <a:p>
            <a:pPr>
              <a:lnSpc>
                <a:spcPct val="150000"/>
              </a:lnSpc>
            </a:pPr>
            <a:r>
              <a:rPr lang="en-US" dirty="0"/>
              <a:t>Clinical trials have not showed any meaningful changes in </a:t>
            </a:r>
            <a:r>
              <a:rPr lang="en-US" dirty="0">
                <a:solidFill>
                  <a:srgbClr val="FFFF00"/>
                </a:solidFill>
              </a:rPr>
              <a:t>outlet obstruction such as PVR </a:t>
            </a:r>
            <a:r>
              <a:rPr lang="en-US" dirty="0"/>
              <a:t>volume.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1" y="4701288"/>
            <a:ext cx="9842500" cy="11938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81973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1" y="1844664"/>
            <a:ext cx="10515600" cy="311922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Combination of PDE5-Inhibitors + 5-a-Reductase Inhibitors </a:t>
            </a:r>
          </a:p>
        </p:txBody>
      </p:sp>
    </p:spTree>
    <p:extLst>
      <p:ext uri="{BB962C8B-B14F-4D97-AF65-F5344CB8AC3E}">
        <p14:creationId xmlns:p14="http://schemas.microsoft.com/office/powerpoint/2010/main" val="334780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2042034"/>
            <a:ext cx="6203950" cy="1659803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9" y="1462870"/>
            <a:ext cx="2332493" cy="19851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21" y="1018876"/>
            <a:ext cx="2450193" cy="74024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5685" y="3859481"/>
            <a:ext cx="6488877" cy="285007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effects of </a:t>
            </a:r>
            <a:r>
              <a:rPr lang="en-US" dirty="0" err="1"/>
              <a:t>tadalafil</a:t>
            </a:r>
            <a:r>
              <a:rPr lang="en-US" dirty="0"/>
              <a:t> 5 mg combined with finasteride 5 mg were assessed in a 26-week placebo-controlled RCT. 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combination of </a:t>
            </a:r>
            <a:r>
              <a:rPr lang="en-US" dirty="0" err="1"/>
              <a:t>tadalafil</a:t>
            </a:r>
            <a:r>
              <a:rPr lang="en-US" dirty="0"/>
              <a:t> and finasteride provided an early improvement in urinary symptoms and </a:t>
            </a:r>
            <a:r>
              <a:rPr lang="en-US" dirty="0" err="1"/>
              <a:t>QoL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Combination therapy was well tolerated and improved erectile function 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0" y="354096"/>
            <a:ext cx="3941459" cy="317287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7" y="3537052"/>
            <a:ext cx="3549009" cy="317250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80856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0" y="709648"/>
            <a:ext cx="6733137" cy="22179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" y="3561217"/>
            <a:ext cx="7695211" cy="1424588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0" y="2920830"/>
            <a:ext cx="3318389" cy="487388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" y="5138805"/>
            <a:ext cx="9895403" cy="163624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98763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0554-E781-6844-8A42-4C063D6F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318"/>
            <a:ext cx="10515600" cy="598843"/>
          </a:xfrm>
        </p:spPr>
        <p:txBody>
          <a:bodyPr>
            <a:normAutofit fontScale="90000"/>
          </a:bodyPr>
          <a:lstStyle/>
          <a:p>
            <a:r>
              <a:rPr lang="en-US" dirty="0"/>
              <a:t>BPH or BPE or BPO?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D6A7C-8CFD-EF42-A6DD-D199F06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6" y="1485963"/>
            <a:ext cx="5866409" cy="5269964"/>
          </a:xfrm>
        </p:spPr>
      </p:pic>
    </p:spTree>
    <p:extLst>
      <p:ext uri="{BB962C8B-B14F-4D97-AF65-F5344CB8AC3E}">
        <p14:creationId xmlns:p14="http://schemas.microsoft.com/office/powerpoint/2010/main" val="173947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1170" cy="67585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71296" y="3398293"/>
            <a:ext cx="2797789" cy="18053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598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585880"/>
            <a:ext cx="10937174" cy="939052"/>
          </a:xfrm>
        </p:spPr>
        <p:txBody>
          <a:bodyPr/>
          <a:lstStyle/>
          <a:p>
            <a:pPr algn="ctr"/>
            <a:r>
              <a:rPr lang="en-US" dirty="0"/>
              <a:t>a-Blockers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745673"/>
            <a:ext cx="10937174" cy="44057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a-Blockers are often considered the first line of pharmacotherapy for BPH-LUTS.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Rapidly relieve LUTS by interrupting the stimulation of a-adrenoceptors located on the smooth muscle in either the neck of the bladder, the prostate, or the prostatic urethra.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0" y="2629336"/>
            <a:ext cx="9830077" cy="80593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Rectangle 4"/>
          <p:cNvSpPr/>
          <p:nvPr/>
        </p:nvSpPr>
        <p:spPr>
          <a:xfrm>
            <a:off x="4037610" y="3604161"/>
            <a:ext cx="4073236" cy="34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EAU Guideline 2022 </a:t>
            </a:r>
          </a:p>
        </p:txBody>
      </p:sp>
    </p:spTree>
    <p:extLst>
      <p:ext uri="{BB962C8B-B14F-4D97-AF65-F5344CB8AC3E}">
        <p14:creationId xmlns:p14="http://schemas.microsoft.com/office/powerpoint/2010/main" val="387513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585880"/>
            <a:ext cx="10809026" cy="1051851"/>
          </a:xfrm>
        </p:spPr>
        <p:txBody>
          <a:bodyPr/>
          <a:lstStyle/>
          <a:p>
            <a:pPr algn="ctr"/>
            <a:r>
              <a:rPr lang="en-US" dirty="0"/>
              <a:t>Different a-Blockers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2090056"/>
            <a:ext cx="10809026" cy="4610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Silodosin, 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Alfuzosin</a:t>
            </a:r>
            <a:r>
              <a:rPr lang="en-US" sz="32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Doxazosin,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Terazosin, 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Tamsulosin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86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585879"/>
            <a:ext cx="10831285" cy="1326048"/>
          </a:xfrm>
        </p:spPr>
        <p:txBody>
          <a:bodyPr/>
          <a:lstStyle/>
          <a:p>
            <a:pPr algn="ctr"/>
            <a:r>
              <a:rPr lang="en-US" dirty="0"/>
              <a:t>Comparisons between different a-blockers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2125683"/>
            <a:ext cx="4916384" cy="4393870"/>
          </a:xfrm>
        </p:spPr>
        <p:txBody>
          <a:bodyPr/>
          <a:lstStyle/>
          <a:p>
            <a:r>
              <a:rPr lang="en-US" dirty="0"/>
              <a:t>RCT</a:t>
            </a:r>
          </a:p>
          <a:p>
            <a:r>
              <a:rPr lang="en-US" dirty="0"/>
              <a:t>Comparing the effectiveness of silodosin 8 mg, </a:t>
            </a:r>
            <a:r>
              <a:rPr lang="en-US" dirty="0" err="1"/>
              <a:t>tamsulosin</a:t>
            </a:r>
            <a:r>
              <a:rPr lang="en-US" dirty="0"/>
              <a:t> 0.4 mg, and a placebo among 1228 men in an RCT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60" y="2125683"/>
            <a:ext cx="6052308" cy="373363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13565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21" y="1363352"/>
            <a:ext cx="10515600" cy="4017963"/>
          </a:xfrm>
        </p:spPr>
        <p:txBody>
          <a:bodyPr/>
          <a:lstStyle/>
          <a:p>
            <a:r>
              <a:rPr lang="en-US" dirty="0"/>
              <a:t>Both silodosin and </a:t>
            </a:r>
            <a:r>
              <a:rPr lang="en-US" dirty="0" err="1"/>
              <a:t>tamsulosin</a:t>
            </a:r>
            <a:r>
              <a:rPr lang="en-US" dirty="0"/>
              <a:t> were </a:t>
            </a:r>
            <a:r>
              <a:rPr lang="en-US" b="1" dirty="0">
                <a:solidFill>
                  <a:srgbClr val="FFFF00"/>
                </a:solidFill>
              </a:rPr>
              <a:t>equally effective </a:t>
            </a:r>
          </a:p>
          <a:p>
            <a:r>
              <a:rPr lang="en-US" dirty="0"/>
              <a:t>Silodosin (highly selective for a-1A </a:t>
            </a:r>
            <a:r>
              <a:rPr lang="en-US" dirty="0" err="1"/>
              <a:t>andrenoceptor</a:t>
            </a:r>
            <a:r>
              <a:rPr lang="en-US" dirty="0"/>
              <a:t> subtype over subtype 1B) is thought to have a minimal prevalence for cardiovascular adverse events, but </a:t>
            </a:r>
            <a:r>
              <a:rPr lang="en-US" b="1" dirty="0">
                <a:solidFill>
                  <a:srgbClr val="FFFF00"/>
                </a:solidFill>
              </a:rPr>
              <a:t>higher incidence of ejaculatory dysfunction.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6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5-a-Reductase Inhibitors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Normal development, the growth of the prostate is regulated by the conversion of testosterone to dihydrotestosterone (DHT) by 5-a-reductase (5-AR) existing as type 1 and type 2. </a:t>
            </a:r>
          </a:p>
        </p:txBody>
      </p:sp>
      <p:pic>
        <p:nvPicPr>
          <p:cNvPr id="1026" name="Picture 2" descr="mage result for testosterone to dihydrotestosterone pro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10" y="4166452"/>
            <a:ext cx="4381129" cy="18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5-a-Reductase Inhibitors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7122"/>
            <a:ext cx="8024649" cy="258065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53" y="2287587"/>
            <a:ext cx="2623493" cy="4017963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4080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8" y="855022"/>
            <a:ext cx="11388436" cy="807523"/>
          </a:xfrm>
        </p:spPr>
        <p:txBody>
          <a:bodyPr/>
          <a:lstStyle/>
          <a:p>
            <a:pPr algn="ctr"/>
            <a:r>
              <a:rPr lang="en-US" dirty="0" err="1"/>
              <a:t>Dutasteride</a:t>
            </a:r>
            <a:r>
              <a:rPr lang="en-US" dirty="0"/>
              <a:t> vs. Finasteride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19553" y="1781299"/>
                <a:ext cx="5153891" cy="486657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Enlarged Prostate International Comparator Study (EPICS):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Multicenter randomized double-blind study of 1630 men&gt;50y.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Both therapies were </a:t>
                </a:r>
                <a:r>
                  <a:rPr lang="en-US" b="1" dirty="0">
                    <a:solidFill>
                      <a:srgbClr val="FFFF00"/>
                    </a:solidFill>
                  </a:rPr>
                  <a:t>comparably effective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en-US" b="1" dirty="0" err="1">
                    <a:solidFill>
                      <a:srgbClr val="FFFF00"/>
                    </a:solidFill>
                  </a:rPr>
                  <a:t>Qmax</a:t>
                </a:r>
                <a:r>
                  <a:rPr lang="en-US" b="1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↓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prostatic volume and symptoms </a:t>
                </a:r>
                <a:r>
                  <a:rPr lang="en-US" dirty="0"/>
                  <a:t>in men with BPH when administered over a 12-month period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9553" y="1781299"/>
                <a:ext cx="5153891" cy="4866573"/>
              </a:xfrm>
              <a:blipFill>
                <a:blip r:embed="rId2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373"/>
            <a:ext cx="6394272" cy="295926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2217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414</Words>
  <Application>Microsoft Macintosh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Medical Management in Patients with BPO</vt:lpstr>
      <vt:lpstr>BPH or BPE or BPO?</vt:lpstr>
      <vt:lpstr>a-Blockers</vt:lpstr>
      <vt:lpstr>Different a-Blockers</vt:lpstr>
      <vt:lpstr>Comparisons between different a-blockers</vt:lpstr>
      <vt:lpstr>PowerPoint Presentation</vt:lpstr>
      <vt:lpstr>5-a-Reductase Inhibitors </vt:lpstr>
      <vt:lpstr>5-a-Reductase Inhibitors </vt:lpstr>
      <vt:lpstr>Dutasteride vs. Finasteride</vt:lpstr>
      <vt:lpstr>Dutasteride vs. Finasteride</vt:lpstr>
      <vt:lpstr>PowerPoint Presentation</vt:lpstr>
      <vt:lpstr>EAU Guideline 2022 </vt:lpstr>
      <vt:lpstr>Antimuscarinic </vt:lpstr>
      <vt:lpstr>EAU Guideline 2022 </vt:lpstr>
      <vt:lpstr>PDE5-Inhibitors</vt:lpstr>
      <vt:lpstr>PDE5-Inhibitors</vt:lpstr>
      <vt:lpstr>Combination of PDE5-Inhibitors + 5-a-Reductase Inhibitors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Erfan</cp:lastModifiedBy>
  <cp:revision>143</cp:revision>
  <dcterms:created xsi:type="dcterms:W3CDTF">2017-09-03T21:38:22Z</dcterms:created>
  <dcterms:modified xsi:type="dcterms:W3CDTF">2023-06-21T21:01:03Z</dcterms:modified>
</cp:coreProperties>
</file>