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4" r:id="rId4"/>
    <p:sldId id="256" r:id="rId6"/>
    <p:sldId id="257" r:id="rId7"/>
    <p:sldId id="291" r:id="rId8"/>
    <p:sldId id="292" r:id="rId9"/>
    <p:sldId id="293" r:id="rId10"/>
    <p:sldId id="258" r:id="rId11"/>
    <p:sldId id="259" r:id="rId12"/>
    <p:sldId id="294" r:id="rId13"/>
    <p:sldId id="260" r:id="rId14"/>
    <p:sldId id="295" r:id="rId15"/>
    <p:sldId id="297" r:id="rId16"/>
    <p:sldId id="298" r:id="rId17"/>
    <p:sldId id="296" r:id="rId18"/>
    <p:sldId id="299" r:id="rId19"/>
    <p:sldId id="301" r:id="rId20"/>
    <p:sldId id="302" r:id="rId21"/>
    <p:sldId id="262" r:id="rId22"/>
    <p:sldId id="263" r:id="rId23"/>
    <p:sldId id="275" r:id="rId24"/>
    <p:sldId id="303" r:id="rId25"/>
    <p:sldId id="264" r:id="rId26"/>
    <p:sldId id="265" r:id="rId27"/>
    <p:sldId id="266" r:id="rId28"/>
    <p:sldId id="274" r:id="rId29"/>
    <p:sldId id="273" r:id="rId30"/>
    <p:sldId id="272" r:id="rId31"/>
    <p:sldId id="269" r:id="rId32"/>
    <p:sldId id="271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7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6777-F9AC-418C-9ADE-4E7497AA28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A8E37-E82F-4311-8DF2-C0B139AA2B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F2A694B-38DD-4DCC-AA5F-2DDBE37037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60D-2AC5-407F-825E-27A0E6C9E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F90B4-1DD7-4D2F-A8C1-293C0BFCCD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DA15C9-EB37-480F-A40E-845D5FADF4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406400" y="622300"/>
            <a:ext cx="11353800" cy="5537200"/>
          </a:xfrm>
          <a:custGeom>
            <a:avLst/>
            <a:gdLst>
              <a:gd name="connsiteX0" fmla="*/ 1 w 11353800"/>
              <a:gd name="connsiteY0" fmla="*/ 4540250 h 5537200"/>
              <a:gd name="connsiteX1" fmla="*/ 7531100 w 11353800"/>
              <a:gd name="connsiteY1" fmla="*/ 4540250 h 5537200"/>
              <a:gd name="connsiteX2" fmla="*/ 7531100 w 11353800"/>
              <a:gd name="connsiteY2" fmla="*/ 5537200 h 5537200"/>
              <a:gd name="connsiteX3" fmla="*/ 1 w 11353800"/>
              <a:gd name="connsiteY3" fmla="*/ 5537200 h 5537200"/>
              <a:gd name="connsiteX4" fmla="*/ 0 w 11353800"/>
              <a:gd name="connsiteY4" fmla="*/ 3429000 h 5537200"/>
              <a:gd name="connsiteX5" fmla="*/ 3708400 w 11353800"/>
              <a:gd name="connsiteY5" fmla="*/ 3429000 h 5537200"/>
              <a:gd name="connsiteX6" fmla="*/ 3708400 w 11353800"/>
              <a:gd name="connsiteY6" fmla="*/ 4425950 h 5537200"/>
              <a:gd name="connsiteX7" fmla="*/ 0 w 11353800"/>
              <a:gd name="connsiteY7" fmla="*/ 4425950 h 5537200"/>
              <a:gd name="connsiteX8" fmla="*/ 7645400 w 11353800"/>
              <a:gd name="connsiteY8" fmla="*/ 2222500 h 5537200"/>
              <a:gd name="connsiteX9" fmla="*/ 11353800 w 11353800"/>
              <a:gd name="connsiteY9" fmla="*/ 2222500 h 5537200"/>
              <a:gd name="connsiteX10" fmla="*/ 11353800 w 11353800"/>
              <a:gd name="connsiteY10" fmla="*/ 5537200 h 5537200"/>
              <a:gd name="connsiteX11" fmla="*/ 7645400 w 11353800"/>
              <a:gd name="connsiteY11" fmla="*/ 5537200 h 5537200"/>
              <a:gd name="connsiteX12" fmla="*/ 3822700 w 11353800"/>
              <a:gd name="connsiteY12" fmla="*/ 1111251 h 5537200"/>
              <a:gd name="connsiteX13" fmla="*/ 7531100 w 11353800"/>
              <a:gd name="connsiteY13" fmla="*/ 1111251 h 5537200"/>
              <a:gd name="connsiteX14" fmla="*/ 7531100 w 11353800"/>
              <a:gd name="connsiteY14" fmla="*/ 4425950 h 5537200"/>
              <a:gd name="connsiteX15" fmla="*/ 3822700 w 11353800"/>
              <a:gd name="connsiteY15" fmla="*/ 4425950 h 5537200"/>
              <a:gd name="connsiteX16" fmla="*/ 7645400 w 11353800"/>
              <a:gd name="connsiteY16" fmla="*/ 1111250 h 5537200"/>
              <a:gd name="connsiteX17" fmla="*/ 11353800 w 11353800"/>
              <a:gd name="connsiteY17" fmla="*/ 1111250 h 5537200"/>
              <a:gd name="connsiteX18" fmla="*/ 11353800 w 11353800"/>
              <a:gd name="connsiteY18" fmla="*/ 2108200 h 5537200"/>
              <a:gd name="connsiteX19" fmla="*/ 7645400 w 11353800"/>
              <a:gd name="connsiteY19" fmla="*/ 2108200 h 5537200"/>
              <a:gd name="connsiteX20" fmla="*/ 3822700 w 11353800"/>
              <a:gd name="connsiteY20" fmla="*/ 0 h 5537200"/>
              <a:gd name="connsiteX21" fmla="*/ 11353800 w 11353800"/>
              <a:gd name="connsiteY21" fmla="*/ 0 h 5537200"/>
              <a:gd name="connsiteX22" fmla="*/ 11353800 w 11353800"/>
              <a:gd name="connsiteY22" fmla="*/ 996950 h 5537200"/>
              <a:gd name="connsiteX23" fmla="*/ 3822700 w 11353800"/>
              <a:gd name="connsiteY23" fmla="*/ 996950 h 5537200"/>
              <a:gd name="connsiteX24" fmla="*/ 1 w 11353800"/>
              <a:gd name="connsiteY24" fmla="*/ 0 h 5537200"/>
              <a:gd name="connsiteX25" fmla="*/ 3708401 w 11353800"/>
              <a:gd name="connsiteY25" fmla="*/ 0 h 5537200"/>
              <a:gd name="connsiteX26" fmla="*/ 3708401 w 11353800"/>
              <a:gd name="connsiteY26" fmla="*/ 3314700 h 5537200"/>
              <a:gd name="connsiteX27" fmla="*/ 1 w 11353800"/>
              <a:gd name="connsiteY27" fmla="*/ 33147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353800" h="5537200">
                <a:moveTo>
                  <a:pt x="1" y="4540250"/>
                </a:moveTo>
                <a:lnTo>
                  <a:pt x="7531100" y="4540250"/>
                </a:lnTo>
                <a:lnTo>
                  <a:pt x="7531100" y="5537200"/>
                </a:lnTo>
                <a:lnTo>
                  <a:pt x="1" y="5537200"/>
                </a:lnTo>
                <a:close/>
                <a:moveTo>
                  <a:pt x="0" y="3429000"/>
                </a:moveTo>
                <a:lnTo>
                  <a:pt x="3708400" y="3429000"/>
                </a:lnTo>
                <a:lnTo>
                  <a:pt x="3708400" y="4425950"/>
                </a:lnTo>
                <a:lnTo>
                  <a:pt x="0" y="4425950"/>
                </a:lnTo>
                <a:close/>
                <a:moveTo>
                  <a:pt x="7645400" y="2222500"/>
                </a:moveTo>
                <a:lnTo>
                  <a:pt x="11353800" y="2222500"/>
                </a:lnTo>
                <a:lnTo>
                  <a:pt x="11353800" y="5537200"/>
                </a:lnTo>
                <a:lnTo>
                  <a:pt x="7645400" y="5537200"/>
                </a:lnTo>
                <a:close/>
                <a:moveTo>
                  <a:pt x="3822700" y="1111251"/>
                </a:moveTo>
                <a:lnTo>
                  <a:pt x="7531100" y="1111251"/>
                </a:lnTo>
                <a:lnTo>
                  <a:pt x="7531100" y="4425950"/>
                </a:lnTo>
                <a:lnTo>
                  <a:pt x="3822700" y="4425950"/>
                </a:lnTo>
                <a:close/>
                <a:moveTo>
                  <a:pt x="7645400" y="1111250"/>
                </a:moveTo>
                <a:lnTo>
                  <a:pt x="11353800" y="1111250"/>
                </a:lnTo>
                <a:lnTo>
                  <a:pt x="11353800" y="2108200"/>
                </a:lnTo>
                <a:lnTo>
                  <a:pt x="7645400" y="2108200"/>
                </a:lnTo>
                <a:close/>
                <a:moveTo>
                  <a:pt x="3822700" y="0"/>
                </a:moveTo>
                <a:lnTo>
                  <a:pt x="11353800" y="0"/>
                </a:lnTo>
                <a:lnTo>
                  <a:pt x="11353800" y="996950"/>
                </a:lnTo>
                <a:lnTo>
                  <a:pt x="3822700" y="996950"/>
                </a:lnTo>
                <a:close/>
                <a:moveTo>
                  <a:pt x="1" y="0"/>
                </a:moveTo>
                <a:lnTo>
                  <a:pt x="3708401" y="0"/>
                </a:lnTo>
                <a:lnTo>
                  <a:pt x="3708401" y="3314700"/>
                </a:lnTo>
                <a:lnTo>
                  <a:pt x="1" y="3314700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0"/>
          </p:nvPr>
        </p:nvSpPr>
        <p:spPr>
          <a:xfrm>
            <a:off x="933450" y="266700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1"/>
          </p:nvPr>
        </p:nvSpPr>
        <p:spPr>
          <a:xfrm>
            <a:off x="4673502" y="266700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413555" y="266700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3"/>
          </p:nvPr>
        </p:nvSpPr>
        <p:spPr>
          <a:xfrm>
            <a:off x="8413555" y="2392758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4"/>
          </p:nvPr>
        </p:nvSpPr>
        <p:spPr>
          <a:xfrm>
            <a:off x="8413555" y="4518816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5"/>
          </p:nvPr>
        </p:nvSpPr>
        <p:spPr>
          <a:xfrm>
            <a:off x="4673502" y="2392758"/>
            <a:ext cx="3587945" cy="1977234"/>
          </a:xfrm>
          <a:custGeom>
            <a:avLst/>
            <a:gdLst>
              <a:gd name="connsiteX0" fmla="*/ 0 w 3587945"/>
              <a:gd name="connsiteY0" fmla="*/ 0 h 1977234"/>
              <a:gd name="connsiteX1" fmla="*/ 3587945 w 3587945"/>
              <a:gd name="connsiteY1" fmla="*/ 0 h 1977234"/>
              <a:gd name="connsiteX2" fmla="*/ 3587945 w 3587945"/>
              <a:gd name="connsiteY2" fmla="*/ 1977234 h 1977234"/>
              <a:gd name="connsiteX3" fmla="*/ 0 w 3587945"/>
              <a:gd name="connsiteY3" fmla="*/ 1977234 h 197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7945" h="1977234">
                <a:moveTo>
                  <a:pt x="0" y="0"/>
                </a:moveTo>
                <a:lnTo>
                  <a:pt x="3587945" y="0"/>
                </a:lnTo>
                <a:lnTo>
                  <a:pt x="3587945" y="1977234"/>
                </a:lnTo>
                <a:lnTo>
                  <a:pt x="0" y="19772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5801" y="524802"/>
            <a:ext cx="3500368" cy="5787097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546601" y="524803"/>
            <a:ext cx="3276599" cy="3202070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8083520" y="524803"/>
            <a:ext cx="3276599" cy="3202070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546601" y="4000500"/>
            <a:ext cx="6813518" cy="2311398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01" y="1871002"/>
            <a:ext cx="3635829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102" y="667658"/>
            <a:ext cx="6032499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000" y="3657604"/>
            <a:ext cx="4927600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711200" y="1021010"/>
            <a:ext cx="6809006" cy="4708505"/>
          </a:xfrm>
          <a:custGeom>
            <a:avLst/>
            <a:gdLst>
              <a:gd name="connsiteX0" fmla="*/ 0 w 6809006"/>
              <a:gd name="connsiteY0" fmla="*/ 0 h 4708505"/>
              <a:gd name="connsiteX1" fmla="*/ 6809006 w 6809006"/>
              <a:gd name="connsiteY1" fmla="*/ 0 h 4708505"/>
              <a:gd name="connsiteX2" fmla="*/ 6809006 w 6809006"/>
              <a:gd name="connsiteY2" fmla="*/ 4708505 h 4708505"/>
              <a:gd name="connsiteX3" fmla="*/ 0 w 6809006"/>
              <a:gd name="connsiteY3" fmla="*/ 4708505 h 47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9006" h="4708505">
                <a:moveTo>
                  <a:pt x="0" y="0"/>
                </a:moveTo>
                <a:lnTo>
                  <a:pt x="6809006" y="0"/>
                </a:lnTo>
                <a:lnTo>
                  <a:pt x="6809006" y="4708505"/>
                </a:lnTo>
                <a:lnTo>
                  <a:pt x="0" y="470850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619608" y="1021010"/>
            <a:ext cx="3810393" cy="4708505"/>
          </a:xfrm>
          <a:custGeom>
            <a:avLst/>
            <a:gdLst>
              <a:gd name="connsiteX0" fmla="*/ 0 w 3810393"/>
              <a:gd name="connsiteY0" fmla="*/ 0 h 4708505"/>
              <a:gd name="connsiteX1" fmla="*/ 3810393 w 3810393"/>
              <a:gd name="connsiteY1" fmla="*/ 0 h 4708505"/>
              <a:gd name="connsiteX2" fmla="*/ 3810393 w 3810393"/>
              <a:gd name="connsiteY2" fmla="*/ 4708505 h 4708505"/>
              <a:gd name="connsiteX3" fmla="*/ 0 w 3810393"/>
              <a:gd name="connsiteY3" fmla="*/ 4708505 h 47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393" h="4708505">
                <a:moveTo>
                  <a:pt x="0" y="0"/>
                </a:moveTo>
                <a:lnTo>
                  <a:pt x="3810393" y="0"/>
                </a:lnTo>
                <a:lnTo>
                  <a:pt x="3810393" y="4708505"/>
                </a:lnTo>
                <a:lnTo>
                  <a:pt x="0" y="470850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762000" y="685802"/>
            <a:ext cx="6172200" cy="2649881"/>
          </a:xfrm>
          <a:custGeom>
            <a:avLst/>
            <a:gdLst>
              <a:gd name="connsiteX0" fmla="*/ 0 w 6172200"/>
              <a:gd name="connsiteY0" fmla="*/ 0 h 2649881"/>
              <a:gd name="connsiteX1" fmla="*/ 6172200 w 6172200"/>
              <a:gd name="connsiteY1" fmla="*/ 0 h 2649881"/>
              <a:gd name="connsiteX2" fmla="*/ 6172200 w 6172200"/>
              <a:gd name="connsiteY2" fmla="*/ 2649881 h 2649881"/>
              <a:gd name="connsiteX3" fmla="*/ 0 w 6172200"/>
              <a:gd name="connsiteY3" fmla="*/ 2649881 h 26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2200" h="2649881">
                <a:moveTo>
                  <a:pt x="0" y="0"/>
                </a:moveTo>
                <a:lnTo>
                  <a:pt x="6172200" y="0"/>
                </a:lnTo>
                <a:lnTo>
                  <a:pt x="6172200" y="2649881"/>
                </a:lnTo>
                <a:lnTo>
                  <a:pt x="0" y="264988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62000" y="3560421"/>
            <a:ext cx="6172200" cy="2649881"/>
          </a:xfrm>
          <a:custGeom>
            <a:avLst/>
            <a:gdLst>
              <a:gd name="connsiteX0" fmla="*/ 0 w 6172200"/>
              <a:gd name="connsiteY0" fmla="*/ 0 h 2649881"/>
              <a:gd name="connsiteX1" fmla="*/ 6172200 w 6172200"/>
              <a:gd name="connsiteY1" fmla="*/ 0 h 2649881"/>
              <a:gd name="connsiteX2" fmla="*/ 6172200 w 6172200"/>
              <a:gd name="connsiteY2" fmla="*/ 2649881 h 2649881"/>
              <a:gd name="connsiteX3" fmla="*/ 0 w 6172200"/>
              <a:gd name="connsiteY3" fmla="*/ 2649881 h 26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2200" h="2649881">
                <a:moveTo>
                  <a:pt x="0" y="0"/>
                </a:moveTo>
                <a:lnTo>
                  <a:pt x="6172200" y="0"/>
                </a:lnTo>
                <a:lnTo>
                  <a:pt x="6172200" y="2649881"/>
                </a:lnTo>
                <a:lnTo>
                  <a:pt x="0" y="264988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8752607" y="4890274"/>
            <a:ext cx="2768949" cy="1281926"/>
          </a:xfrm>
          <a:custGeom>
            <a:avLst/>
            <a:gdLst>
              <a:gd name="connsiteX0" fmla="*/ 0 w 2768949"/>
              <a:gd name="connsiteY0" fmla="*/ 0 h 1281926"/>
              <a:gd name="connsiteX1" fmla="*/ 2768949 w 2768949"/>
              <a:gd name="connsiteY1" fmla="*/ 0 h 1281926"/>
              <a:gd name="connsiteX2" fmla="*/ 2768949 w 2768949"/>
              <a:gd name="connsiteY2" fmla="*/ 1281926 h 1281926"/>
              <a:gd name="connsiteX3" fmla="*/ 0 w 2768949"/>
              <a:gd name="connsiteY3" fmla="*/ 1281926 h 12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949" h="1281926">
                <a:moveTo>
                  <a:pt x="0" y="0"/>
                </a:moveTo>
                <a:lnTo>
                  <a:pt x="2768949" y="0"/>
                </a:lnTo>
                <a:lnTo>
                  <a:pt x="2768949" y="1281926"/>
                </a:lnTo>
                <a:lnTo>
                  <a:pt x="0" y="1281926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34921" y="711202"/>
            <a:ext cx="7718360" cy="2377141"/>
          </a:xfrm>
          <a:custGeom>
            <a:avLst/>
            <a:gdLst>
              <a:gd name="connsiteX0" fmla="*/ 0 w 7718360"/>
              <a:gd name="connsiteY0" fmla="*/ 0 h 2377141"/>
              <a:gd name="connsiteX1" fmla="*/ 7718360 w 7718360"/>
              <a:gd name="connsiteY1" fmla="*/ 0 h 2377141"/>
              <a:gd name="connsiteX2" fmla="*/ 7718360 w 7718360"/>
              <a:gd name="connsiteY2" fmla="*/ 2377141 h 2377141"/>
              <a:gd name="connsiteX3" fmla="*/ 0 w 7718360"/>
              <a:gd name="connsiteY3" fmla="*/ 2377141 h 237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8360" h="2377141">
                <a:moveTo>
                  <a:pt x="0" y="0"/>
                </a:moveTo>
                <a:lnTo>
                  <a:pt x="7718360" y="0"/>
                </a:lnTo>
                <a:lnTo>
                  <a:pt x="7718360" y="2377141"/>
                </a:lnTo>
                <a:lnTo>
                  <a:pt x="0" y="2377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734921" y="3260673"/>
            <a:ext cx="3292597" cy="2011621"/>
          </a:xfrm>
          <a:custGeom>
            <a:avLst/>
            <a:gdLst>
              <a:gd name="connsiteX0" fmla="*/ 0 w 3292597"/>
              <a:gd name="connsiteY0" fmla="*/ 0 h 2011621"/>
              <a:gd name="connsiteX1" fmla="*/ 3292597 w 3292597"/>
              <a:gd name="connsiteY1" fmla="*/ 0 h 2011621"/>
              <a:gd name="connsiteX2" fmla="*/ 3292597 w 3292597"/>
              <a:gd name="connsiteY2" fmla="*/ 2011621 h 2011621"/>
              <a:gd name="connsiteX3" fmla="*/ 0 w 3292597"/>
              <a:gd name="connsiteY3" fmla="*/ 2011621 h 201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597" h="2011621">
                <a:moveTo>
                  <a:pt x="0" y="0"/>
                </a:moveTo>
                <a:lnTo>
                  <a:pt x="3292597" y="0"/>
                </a:lnTo>
                <a:lnTo>
                  <a:pt x="3292597" y="2011621"/>
                </a:lnTo>
                <a:lnTo>
                  <a:pt x="0" y="201162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433747" y="3260673"/>
            <a:ext cx="4019534" cy="2011621"/>
          </a:xfrm>
          <a:custGeom>
            <a:avLst/>
            <a:gdLst>
              <a:gd name="connsiteX0" fmla="*/ 0 w 4019534"/>
              <a:gd name="connsiteY0" fmla="*/ 0 h 2011621"/>
              <a:gd name="connsiteX1" fmla="*/ 4019534 w 4019534"/>
              <a:gd name="connsiteY1" fmla="*/ 0 h 2011621"/>
              <a:gd name="connsiteX2" fmla="*/ 4019534 w 4019534"/>
              <a:gd name="connsiteY2" fmla="*/ 2011621 h 2011621"/>
              <a:gd name="connsiteX3" fmla="*/ 0 w 4019534"/>
              <a:gd name="connsiteY3" fmla="*/ 2011621 h 201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34" h="2011621">
                <a:moveTo>
                  <a:pt x="0" y="0"/>
                </a:moveTo>
                <a:lnTo>
                  <a:pt x="4019534" y="0"/>
                </a:lnTo>
                <a:lnTo>
                  <a:pt x="4019534" y="2011621"/>
                </a:lnTo>
                <a:lnTo>
                  <a:pt x="0" y="201162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752607" y="3260673"/>
            <a:ext cx="2768949" cy="1465969"/>
          </a:xfrm>
          <a:custGeom>
            <a:avLst/>
            <a:gdLst>
              <a:gd name="connsiteX0" fmla="*/ 0 w 2768949"/>
              <a:gd name="connsiteY0" fmla="*/ 0 h 1465969"/>
              <a:gd name="connsiteX1" fmla="*/ 2768949 w 2768949"/>
              <a:gd name="connsiteY1" fmla="*/ 0 h 1465969"/>
              <a:gd name="connsiteX2" fmla="*/ 2768949 w 2768949"/>
              <a:gd name="connsiteY2" fmla="*/ 1465969 h 1465969"/>
              <a:gd name="connsiteX3" fmla="*/ 0 w 2768949"/>
              <a:gd name="connsiteY3" fmla="*/ 1465969 h 146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8949" h="1465969">
                <a:moveTo>
                  <a:pt x="0" y="0"/>
                </a:moveTo>
                <a:lnTo>
                  <a:pt x="2768949" y="0"/>
                </a:lnTo>
                <a:lnTo>
                  <a:pt x="2768949" y="1465969"/>
                </a:lnTo>
                <a:lnTo>
                  <a:pt x="0" y="1465969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443223" y="444500"/>
            <a:ext cx="5904227" cy="2181432"/>
          </a:xfrm>
          <a:custGeom>
            <a:avLst/>
            <a:gdLst>
              <a:gd name="connsiteX0" fmla="*/ 0 w 5904227"/>
              <a:gd name="connsiteY0" fmla="*/ 0 h 2181432"/>
              <a:gd name="connsiteX1" fmla="*/ 5904227 w 5904227"/>
              <a:gd name="connsiteY1" fmla="*/ 0 h 2181432"/>
              <a:gd name="connsiteX2" fmla="*/ 5904227 w 5904227"/>
              <a:gd name="connsiteY2" fmla="*/ 2181432 h 2181432"/>
              <a:gd name="connsiteX3" fmla="*/ 0 w 5904227"/>
              <a:gd name="connsiteY3" fmla="*/ 2181432 h 21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4227" h="2181432">
                <a:moveTo>
                  <a:pt x="0" y="0"/>
                </a:moveTo>
                <a:lnTo>
                  <a:pt x="5904227" y="0"/>
                </a:lnTo>
                <a:lnTo>
                  <a:pt x="5904227" y="2181432"/>
                </a:lnTo>
                <a:lnTo>
                  <a:pt x="0" y="218143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72328" y="2720128"/>
            <a:ext cx="3975123" cy="2548834"/>
          </a:xfrm>
          <a:custGeom>
            <a:avLst/>
            <a:gdLst>
              <a:gd name="connsiteX0" fmla="*/ 0 w 3975123"/>
              <a:gd name="connsiteY0" fmla="*/ 0 h 2548834"/>
              <a:gd name="connsiteX1" fmla="*/ 3975123 w 3975123"/>
              <a:gd name="connsiteY1" fmla="*/ 0 h 2548834"/>
              <a:gd name="connsiteX2" fmla="*/ 3975123 w 3975123"/>
              <a:gd name="connsiteY2" fmla="*/ 2548834 h 2548834"/>
              <a:gd name="connsiteX3" fmla="*/ 0 w 3975123"/>
              <a:gd name="connsiteY3" fmla="*/ 2548834 h 254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123" h="2548834">
                <a:moveTo>
                  <a:pt x="0" y="0"/>
                </a:moveTo>
                <a:lnTo>
                  <a:pt x="3975123" y="0"/>
                </a:lnTo>
                <a:lnTo>
                  <a:pt x="3975123" y="2548834"/>
                </a:lnTo>
                <a:lnTo>
                  <a:pt x="0" y="2548834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44550" y="2720129"/>
            <a:ext cx="6391376" cy="3506501"/>
          </a:xfrm>
          <a:custGeom>
            <a:avLst/>
            <a:gdLst>
              <a:gd name="connsiteX0" fmla="*/ 0 w 6391376"/>
              <a:gd name="connsiteY0" fmla="*/ 0 h 3506501"/>
              <a:gd name="connsiteX1" fmla="*/ 6391376 w 6391376"/>
              <a:gd name="connsiteY1" fmla="*/ 0 h 3506501"/>
              <a:gd name="connsiteX2" fmla="*/ 6391376 w 6391376"/>
              <a:gd name="connsiteY2" fmla="*/ 3506501 h 3506501"/>
              <a:gd name="connsiteX3" fmla="*/ 0 w 6391376"/>
              <a:gd name="connsiteY3" fmla="*/ 3506501 h 350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1376" h="3506501">
                <a:moveTo>
                  <a:pt x="0" y="0"/>
                </a:moveTo>
                <a:lnTo>
                  <a:pt x="6391376" y="0"/>
                </a:lnTo>
                <a:lnTo>
                  <a:pt x="6391376" y="3506501"/>
                </a:lnTo>
                <a:lnTo>
                  <a:pt x="0" y="350650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44550" y="510330"/>
            <a:ext cx="4260850" cy="2753570"/>
          </a:xfrm>
          <a:custGeom>
            <a:avLst/>
            <a:gdLst>
              <a:gd name="connsiteX0" fmla="*/ 0 w 6391376"/>
              <a:gd name="connsiteY0" fmla="*/ 0 h 3506501"/>
              <a:gd name="connsiteX1" fmla="*/ 6391376 w 6391376"/>
              <a:gd name="connsiteY1" fmla="*/ 0 h 3506501"/>
              <a:gd name="connsiteX2" fmla="*/ 6391376 w 6391376"/>
              <a:gd name="connsiteY2" fmla="*/ 3506501 h 3506501"/>
              <a:gd name="connsiteX3" fmla="*/ 0 w 6391376"/>
              <a:gd name="connsiteY3" fmla="*/ 3506501 h 350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1376" h="3506501">
                <a:moveTo>
                  <a:pt x="0" y="0"/>
                </a:moveTo>
                <a:lnTo>
                  <a:pt x="6391376" y="0"/>
                </a:lnTo>
                <a:lnTo>
                  <a:pt x="6391376" y="3506501"/>
                </a:lnTo>
                <a:lnTo>
                  <a:pt x="0" y="350650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44550" y="3545630"/>
            <a:ext cx="4260850" cy="2753570"/>
          </a:xfrm>
          <a:custGeom>
            <a:avLst/>
            <a:gdLst>
              <a:gd name="connsiteX0" fmla="*/ 0 w 6391376"/>
              <a:gd name="connsiteY0" fmla="*/ 0 h 3506501"/>
              <a:gd name="connsiteX1" fmla="*/ 6391376 w 6391376"/>
              <a:gd name="connsiteY1" fmla="*/ 0 h 3506501"/>
              <a:gd name="connsiteX2" fmla="*/ 6391376 w 6391376"/>
              <a:gd name="connsiteY2" fmla="*/ 3506501 h 3506501"/>
              <a:gd name="connsiteX3" fmla="*/ 0 w 6391376"/>
              <a:gd name="connsiteY3" fmla="*/ 3506501 h 350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1376" h="3506501">
                <a:moveTo>
                  <a:pt x="0" y="0"/>
                </a:moveTo>
                <a:lnTo>
                  <a:pt x="6391376" y="0"/>
                </a:lnTo>
                <a:lnTo>
                  <a:pt x="6391376" y="3506501"/>
                </a:lnTo>
                <a:lnTo>
                  <a:pt x="0" y="350650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4"/>
          </p:nvPr>
        </p:nvSpPr>
        <p:spPr>
          <a:xfrm>
            <a:off x="5327650" y="510330"/>
            <a:ext cx="5949950" cy="5788870"/>
          </a:xfrm>
          <a:custGeom>
            <a:avLst/>
            <a:gdLst>
              <a:gd name="connsiteX0" fmla="*/ 0 w 6391376"/>
              <a:gd name="connsiteY0" fmla="*/ 0 h 3506501"/>
              <a:gd name="connsiteX1" fmla="*/ 6391376 w 6391376"/>
              <a:gd name="connsiteY1" fmla="*/ 0 h 3506501"/>
              <a:gd name="connsiteX2" fmla="*/ 6391376 w 6391376"/>
              <a:gd name="connsiteY2" fmla="*/ 3506501 h 3506501"/>
              <a:gd name="connsiteX3" fmla="*/ 0 w 6391376"/>
              <a:gd name="connsiteY3" fmla="*/ 3506501 h 350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1376" h="3506501">
                <a:moveTo>
                  <a:pt x="0" y="0"/>
                </a:moveTo>
                <a:lnTo>
                  <a:pt x="6391376" y="0"/>
                </a:lnTo>
                <a:lnTo>
                  <a:pt x="6391376" y="3506501"/>
                </a:lnTo>
                <a:lnTo>
                  <a:pt x="0" y="350650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502559" y="660401"/>
            <a:ext cx="11041742" cy="4390571"/>
          </a:xfrm>
          <a:custGeom>
            <a:avLst/>
            <a:gdLst>
              <a:gd name="connsiteX0" fmla="*/ 0 w 11041742"/>
              <a:gd name="connsiteY0" fmla="*/ 0 h 4390571"/>
              <a:gd name="connsiteX1" fmla="*/ 11041742 w 11041742"/>
              <a:gd name="connsiteY1" fmla="*/ 0 h 4390571"/>
              <a:gd name="connsiteX2" fmla="*/ 11041742 w 11041742"/>
              <a:gd name="connsiteY2" fmla="*/ 4390571 h 4390571"/>
              <a:gd name="connsiteX3" fmla="*/ 0 w 11041742"/>
              <a:gd name="connsiteY3" fmla="*/ 4390571 h 439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1742" h="4390571">
                <a:moveTo>
                  <a:pt x="0" y="0"/>
                </a:moveTo>
                <a:lnTo>
                  <a:pt x="11041742" y="0"/>
                </a:lnTo>
                <a:lnTo>
                  <a:pt x="11041742" y="4390571"/>
                </a:lnTo>
                <a:lnTo>
                  <a:pt x="0" y="439057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4969330" y="4266719"/>
            <a:ext cx="1866900" cy="1568505"/>
          </a:xfrm>
          <a:custGeom>
            <a:avLst/>
            <a:gdLst>
              <a:gd name="connsiteX0" fmla="*/ 0 w 1866900"/>
              <a:gd name="connsiteY0" fmla="*/ 0 h 1568505"/>
              <a:gd name="connsiteX1" fmla="*/ 1866900 w 1866900"/>
              <a:gd name="connsiteY1" fmla="*/ 0 h 1568505"/>
              <a:gd name="connsiteX2" fmla="*/ 1866900 w 1866900"/>
              <a:gd name="connsiteY2" fmla="*/ 1568505 h 1568505"/>
              <a:gd name="connsiteX3" fmla="*/ 0 w 1866900"/>
              <a:gd name="connsiteY3" fmla="*/ 1568505 h 156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1568505">
                <a:moveTo>
                  <a:pt x="0" y="0"/>
                </a:moveTo>
                <a:lnTo>
                  <a:pt x="1866900" y="0"/>
                </a:lnTo>
                <a:lnTo>
                  <a:pt x="1866900" y="1568505"/>
                </a:lnTo>
                <a:lnTo>
                  <a:pt x="0" y="156850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7110187" y="4266719"/>
            <a:ext cx="1866900" cy="1568505"/>
          </a:xfrm>
          <a:custGeom>
            <a:avLst/>
            <a:gdLst>
              <a:gd name="connsiteX0" fmla="*/ 0 w 1866900"/>
              <a:gd name="connsiteY0" fmla="*/ 0 h 1568505"/>
              <a:gd name="connsiteX1" fmla="*/ 1866900 w 1866900"/>
              <a:gd name="connsiteY1" fmla="*/ 0 h 1568505"/>
              <a:gd name="connsiteX2" fmla="*/ 1866900 w 1866900"/>
              <a:gd name="connsiteY2" fmla="*/ 1568505 h 1568505"/>
              <a:gd name="connsiteX3" fmla="*/ 0 w 1866900"/>
              <a:gd name="connsiteY3" fmla="*/ 1568505 h 156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1568505">
                <a:moveTo>
                  <a:pt x="0" y="0"/>
                </a:moveTo>
                <a:lnTo>
                  <a:pt x="1866900" y="0"/>
                </a:lnTo>
                <a:lnTo>
                  <a:pt x="1866900" y="1568505"/>
                </a:lnTo>
                <a:lnTo>
                  <a:pt x="0" y="156850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9251045" y="4266719"/>
            <a:ext cx="1866900" cy="1568505"/>
          </a:xfrm>
          <a:custGeom>
            <a:avLst/>
            <a:gdLst>
              <a:gd name="connsiteX0" fmla="*/ 0 w 1866900"/>
              <a:gd name="connsiteY0" fmla="*/ 0 h 1568505"/>
              <a:gd name="connsiteX1" fmla="*/ 1866900 w 1866900"/>
              <a:gd name="connsiteY1" fmla="*/ 0 h 1568505"/>
              <a:gd name="connsiteX2" fmla="*/ 1866900 w 1866900"/>
              <a:gd name="connsiteY2" fmla="*/ 1568505 h 1568505"/>
              <a:gd name="connsiteX3" fmla="*/ 0 w 1866900"/>
              <a:gd name="connsiteY3" fmla="*/ 1568505 h 156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1568505">
                <a:moveTo>
                  <a:pt x="0" y="0"/>
                </a:moveTo>
                <a:lnTo>
                  <a:pt x="1866900" y="0"/>
                </a:lnTo>
                <a:lnTo>
                  <a:pt x="1866900" y="1568505"/>
                </a:lnTo>
                <a:lnTo>
                  <a:pt x="0" y="156850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3350925" y="723900"/>
            <a:ext cx="8070391" cy="5448300"/>
          </a:xfrm>
          <a:custGeom>
            <a:avLst/>
            <a:gdLst>
              <a:gd name="connsiteX0" fmla="*/ 0 w 8070391"/>
              <a:gd name="connsiteY0" fmla="*/ 0 h 5448300"/>
              <a:gd name="connsiteX1" fmla="*/ 2766265 w 8070391"/>
              <a:gd name="connsiteY1" fmla="*/ 0 h 5448300"/>
              <a:gd name="connsiteX2" fmla="*/ 5304126 w 8070391"/>
              <a:gd name="connsiteY2" fmla="*/ 0 h 5448300"/>
              <a:gd name="connsiteX3" fmla="*/ 8070391 w 8070391"/>
              <a:gd name="connsiteY3" fmla="*/ 0 h 5448300"/>
              <a:gd name="connsiteX4" fmla="*/ 8070391 w 8070391"/>
              <a:gd name="connsiteY4" fmla="*/ 5448300 h 5448300"/>
              <a:gd name="connsiteX5" fmla="*/ 5304126 w 8070391"/>
              <a:gd name="connsiteY5" fmla="*/ 5448300 h 5448300"/>
              <a:gd name="connsiteX6" fmla="*/ 2766265 w 8070391"/>
              <a:gd name="connsiteY6" fmla="*/ 5448300 h 5448300"/>
              <a:gd name="connsiteX7" fmla="*/ 0 w 8070391"/>
              <a:gd name="connsiteY7" fmla="*/ 5448300 h 5448300"/>
              <a:gd name="connsiteX8" fmla="*/ 0 w 8070391"/>
              <a:gd name="connsiteY8" fmla="*/ 892662 h 5448300"/>
              <a:gd name="connsiteX9" fmla="*/ 310089 w 8070391"/>
              <a:gd name="connsiteY9" fmla="*/ 618255 h 5448300"/>
              <a:gd name="connsiteX10" fmla="*/ 0 w 8070391"/>
              <a:gd name="connsiteY10" fmla="*/ 343847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0391" h="5448300">
                <a:moveTo>
                  <a:pt x="0" y="0"/>
                </a:moveTo>
                <a:lnTo>
                  <a:pt x="2766265" y="0"/>
                </a:lnTo>
                <a:lnTo>
                  <a:pt x="5304126" y="0"/>
                </a:lnTo>
                <a:lnTo>
                  <a:pt x="8070391" y="0"/>
                </a:lnTo>
                <a:lnTo>
                  <a:pt x="8070391" y="5448300"/>
                </a:lnTo>
                <a:lnTo>
                  <a:pt x="5304126" y="5448300"/>
                </a:lnTo>
                <a:lnTo>
                  <a:pt x="2766265" y="5448300"/>
                </a:lnTo>
                <a:lnTo>
                  <a:pt x="0" y="5448300"/>
                </a:lnTo>
                <a:lnTo>
                  <a:pt x="0" y="892662"/>
                </a:lnTo>
                <a:lnTo>
                  <a:pt x="310089" y="618255"/>
                </a:lnTo>
                <a:lnTo>
                  <a:pt x="0" y="343847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19918" y="203201"/>
            <a:ext cx="6982410" cy="6451602"/>
          </a:xfrm>
          <a:custGeom>
            <a:avLst/>
            <a:gdLst>
              <a:gd name="connsiteX0" fmla="*/ 0 w 7422243"/>
              <a:gd name="connsiteY0" fmla="*/ 0 h 6858001"/>
              <a:gd name="connsiteX1" fmla="*/ 1145428 w 7422243"/>
              <a:gd name="connsiteY1" fmla="*/ 0 h 6858001"/>
              <a:gd name="connsiteX2" fmla="*/ 6276815 w 7422243"/>
              <a:gd name="connsiteY2" fmla="*/ 0 h 6858001"/>
              <a:gd name="connsiteX3" fmla="*/ 7422243 w 7422243"/>
              <a:gd name="connsiteY3" fmla="*/ 0 h 6858001"/>
              <a:gd name="connsiteX4" fmla="*/ 7422243 w 7422243"/>
              <a:gd name="connsiteY4" fmla="*/ 620283 h 6858001"/>
              <a:gd name="connsiteX5" fmla="*/ 6920092 w 7422243"/>
              <a:gd name="connsiteY5" fmla="*/ 871359 h 6858001"/>
              <a:gd name="connsiteX6" fmla="*/ 7422243 w 7422243"/>
              <a:gd name="connsiteY6" fmla="*/ 1122435 h 6858001"/>
              <a:gd name="connsiteX7" fmla="*/ 7422243 w 7422243"/>
              <a:gd name="connsiteY7" fmla="*/ 6858001 h 6858001"/>
              <a:gd name="connsiteX8" fmla="*/ 6276815 w 7422243"/>
              <a:gd name="connsiteY8" fmla="*/ 6858001 h 6858001"/>
              <a:gd name="connsiteX9" fmla="*/ 1145428 w 7422243"/>
              <a:gd name="connsiteY9" fmla="*/ 6858001 h 6858001"/>
              <a:gd name="connsiteX10" fmla="*/ 0 w 7422243"/>
              <a:gd name="connsiteY1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2243" h="6858001">
                <a:moveTo>
                  <a:pt x="0" y="0"/>
                </a:moveTo>
                <a:lnTo>
                  <a:pt x="1145428" y="0"/>
                </a:lnTo>
                <a:lnTo>
                  <a:pt x="6276815" y="0"/>
                </a:lnTo>
                <a:lnTo>
                  <a:pt x="7422243" y="0"/>
                </a:lnTo>
                <a:lnTo>
                  <a:pt x="7422243" y="620283"/>
                </a:lnTo>
                <a:lnTo>
                  <a:pt x="6920092" y="871359"/>
                </a:lnTo>
                <a:lnTo>
                  <a:pt x="7422243" y="1122435"/>
                </a:lnTo>
                <a:lnTo>
                  <a:pt x="7422243" y="6858001"/>
                </a:lnTo>
                <a:lnTo>
                  <a:pt x="6276815" y="6858001"/>
                </a:lnTo>
                <a:lnTo>
                  <a:pt x="114542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03591" y="4310744"/>
            <a:ext cx="2551250" cy="2344060"/>
          </a:xfrm>
          <a:custGeom>
            <a:avLst/>
            <a:gdLst>
              <a:gd name="connsiteX0" fmla="*/ 0 w 2993570"/>
              <a:gd name="connsiteY0" fmla="*/ 0 h 2750457"/>
              <a:gd name="connsiteX1" fmla="*/ 1361860 w 2993570"/>
              <a:gd name="connsiteY1" fmla="*/ 0 h 2750457"/>
              <a:gd name="connsiteX2" fmla="*/ 1496786 w 2993570"/>
              <a:gd name="connsiteY2" fmla="*/ 208870 h 2750457"/>
              <a:gd name="connsiteX3" fmla="*/ 1631712 w 2993570"/>
              <a:gd name="connsiteY3" fmla="*/ 0 h 2750457"/>
              <a:gd name="connsiteX4" fmla="*/ 2993570 w 2993570"/>
              <a:gd name="connsiteY4" fmla="*/ 0 h 2750457"/>
              <a:gd name="connsiteX5" fmla="*/ 2993570 w 2993570"/>
              <a:gd name="connsiteY5" fmla="*/ 2750457 h 2750457"/>
              <a:gd name="connsiteX6" fmla="*/ 0 w 2993570"/>
              <a:gd name="connsiteY6" fmla="*/ 2750457 h 275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3570" h="2750457">
                <a:moveTo>
                  <a:pt x="0" y="0"/>
                </a:moveTo>
                <a:lnTo>
                  <a:pt x="1361860" y="0"/>
                </a:lnTo>
                <a:lnTo>
                  <a:pt x="1496786" y="208870"/>
                </a:lnTo>
                <a:lnTo>
                  <a:pt x="1631712" y="0"/>
                </a:lnTo>
                <a:lnTo>
                  <a:pt x="2993570" y="0"/>
                </a:lnTo>
                <a:lnTo>
                  <a:pt x="2993570" y="2750457"/>
                </a:lnTo>
                <a:lnTo>
                  <a:pt x="0" y="2750457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77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87401" y="431800"/>
            <a:ext cx="3692303" cy="5880100"/>
          </a:xfrm>
          <a:custGeom>
            <a:avLst/>
            <a:gdLst>
              <a:gd name="connsiteX0" fmla="*/ 0 w 3692303"/>
              <a:gd name="connsiteY0" fmla="*/ 0 h 5880100"/>
              <a:gd name="connsiteX1" fmla="*/ 3692303 w 3692303"/>
              <a:gd name="connsiteY1" fmla="*/ 0 h 5880100"/>
              <a:gd name="connsiteX2" fmla="*/ 3692303 w 3692303"/>
              <a:gd name="connsiteY2" fmla="*/ 5880100 h 5880100"/>
              <a:gd name="connsiteX3" fmla="*/ 0 w 3692303"/>
              <a:gd name="connsiteY3" fmla="*/ 5880100 h 58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2303" h="5880100">
                <a:moveTo>
                  <a:pt x="0" y="0"/>
                </a:moveTo>
                <a:lnTo>
                  <a:pt x="3692303" y="0"/>
                </a:lnTo>
                <a:lnTo>
                  <a:pt x="3692303" y="5880100"/>
                </a:lnTo>
                <a:lnTo>
                  <a:pt x="0" y="5880100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640238" y="431800"/>
            <a:ext cx="5570562" cy="5880100"/>
          </a:xfrm>
          <a:custGeom>
            <a:avLst/>
            <a:gdLst>
              <a:gd name="connsiteX0" fmla="*/ 0 w 5570562"/>
              <a:gd name="connsiteY0" fmla="*/ 0 h 5880100"/>
              <a:gd name="connsiteX1" fmla="*/ 5570562 w 5570562"/>
              <a:gd name="connsiteY1" fmla="*/ 0 h 5880100"/>
              <a:gd name="connsiteX2" fmla="*/ 5570562 w 5570562"/>
              <a:gd name="connsiteY2" fmla="*/ 5880100 h 5880100"/>
              <a:gd name="connsiteX3" fmla="*/ 0 w 5570562"/>
              <a:gd name="connsiteY3" fmla="*/ 5880100 h 58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0562" h="5880100">
                <a:moveTo>
                  <a:pt x="0" y="0"/>
                </a:moveTo>
                <a:lnTo>
                  <a:pt x="5570562" y="0"/>
                </a:lnTo>
                <a:lnTo>
                  <a:pt x="5570562" y="5880100"/>
                </a:lnTo>
                <a:lnTo>
                  <a:pt x="0" y="5880100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2064659" y="468087"/>
            <a:ext cx="9174841" cy="4184181"/>
          </a:xfrm>
          <a:custGeom>
            <a:avLst/>
            <a:gdLst>
              <a:gd name="connsiteX0" fmla="*/ 0 w 9174841"/>
              <a:gd name="connsiteY0" fmla="*/ 0 h 4184181"/>
              <a:gd name="connsiteX1" fmla="*/ 9174841 w 9174841"/>
              <a:gd name="connsiteY1" fmla="*/ 0 h 4184181"/>
              <a:gd name="connsiteX2" fmla="*/ 9174841 w 9174841"/>
              <a:gd name="connsiteY2" fmla="*/ 4184181 h 4184181"/>
              <a:gd name="connsiteX3" fmla="*/ 0 w 9174841"/>
              <a:gd name="connsiteY3" fmla="*/ 4184181 h 418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4841" h="4184181">
                <a:moveTo>
                  <a:pt x="0" y="0"/>
                </a:moveTo>
                <a:lnTo>
                  <a:pt x="9174841" y="0"/>
                </a:lnTo>
                <a:lnTo>
                  <a:pt x="9174841" y="4184181"/>
                </a:lnTo>
                <a:lnTo>
                  <a:pt x="0" y="418418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2064658" y="4765874"/>
            <a:ext cx="3008230" cy="1495226"/>
          </a:xfrm>
          <a:custGeom>
            <a:avLst/>
            <a:gdLst>
              <a:gd name="connsiteX0" fmla="*/ 0 w 3008230"/>
              <a:gd name="connsiteY0" fmla="*/ 0 h 1495226"/>
              <a:gd name="connsiteX1" fmla="*/ 3008230 w 3008230"/>
              <a:gd name="connsiteY1" fmla="*/ 0 h 1495226"/>
              <a:gd name="connsiteX2" fmla="*/ 3008230 w 3008230"/>
              <a:gd name="connsiteY2" fmla="*/ 1495226 h 1495226"/>
              <a:gd name="connsiteX3" fmla="*/ 0 w 3008230"/>
              <a:gd name="connsiteY3" fmla="*/ 1495226 h 149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230" h="1495226">
                <a:moveTo>
                  <a:pt x="0" y="0"/>
                </a:moveTo>
                <a:lnTo>
                  <a:pt x="3008230" y="0"/>
                </a:lnTo>
                <a:lnTo>
                  <a:pt x="3008230" y="1495226"/>
                </a:lnTo>
                <a:lnTo>
                  <a:pt x="0" y="1495226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147963" y="4765874"/>
            <a:ext cx="3008230" cy="1495226"/>
          </a:xfrm>
          <a:custGeom>
            <a:avLst/>
            <a:gdLst>
              <a:gd name="connsiteX0" fmla="*/ 0 w 3008230"/>
              <a:gd name="connsiteY0" fmla="*/ 0 h 1495226"/>
              <a:gd name="connsiteX1" fmla="*/ 3008230 w 3008230"/>
              <a:gd name="connsiteY1" fmla="*/ 0 h 1495226"/>
              <a:gd name="connsiteX2" fmla="*/ 3008230 w 3008230"/>
              <a:gd name="connsiteY2" fmla="*/ 1495226 h 1495226"/>
              <a:gd name="connsiteX3" fmla="*/ 0 w 3008230"/>
              <a:gd name="connsiteY3" fmla="*/ 1495226 h 149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230" h="1495226">
                <a:moveTo>
                  <a:pt x="0" y="0"/>
                </a:moveTo>
                <a:lnTo>
                  <a:pt x="3008230" y="0"/>
                </a:lnTo>
                <a:lnTo>
                  <a:pt x="3008230" y="1495226"/>
                </a:lnTo>
                <a:lnTo>
                  <a:pt x="0" y="1495226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231269" y="4765874"/>
            <a:ext cx="3008230" cy="1495226"/>
          </a:xfrm>
          <a:custGeom>
            <a:avLst/>
            <a:gdLst>
              <a:gd name="connsiteX0" fmla="*/ 0 w 3008230"/>
              <a:gd name="connsiteY0" fmla="*/ 0 h 1495226"/>
              <a:gd name="connsiteX1" fmla="*/ 3008230 w 3008230"/>
              <a:gd name="connsiteY1" fmla="*/ 0 h 1495226"/>
              <a:gd name="connsiteX2" fmla="*/ 3008230 w 3008230"/>
              <a:gd name="connsiteY2" fmla="*/ 1495226 h 1495226"/>
              <a:gd name="connsiteX3" fmla="*/ 0 w 3008230"/>
              <a:gd name="connsiteY3" fmla="*/ 1495226 h 149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230" h="1495226">
                <a:moveTo>
                  <a:pt x="0" y="0"/>
                </a:moveTo>
                <a:lnTo>
                  <a:pt x="3008230" y="0"/>
                </a:lnTo>
                <a:lnTo>
                  <a:pt x="3008230" y="1495226"/>
                </a:lnTo>
                <a:lnTo>
                  <a:pt x="0" y="1495226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62001" y="702176"/>
            <a:ext cx="6580069" cy="4957385"/>
          </a:xfrm>
          <a:custGeom>
            <a:avLst/>
            <a:gdLst>
              <a:gd name="connsiteX0" fmla="*/ 0 w 6580069"/>
              <a:gd name="connsiteY0" fmla="*/ 0 h 4957385"/>
              <a:gd name="connsiteX1" fmla="*/ 6580069 w 6580069"/>
              <a:gd name="connsiteY1" fmla="*/ 0 h 4957385"/>
              <a:gd name="connsiteX2" fmla="*/ 6580069 w 6580069"/>
              <a:gd name="connsiteY2" fmla="*/ 4957385 h 4957385"/>
              <a:gd name="connsiteX3" fmla="*/ 0 w 6580069"/>
              <a:gd name="connsiteY3" fmla="*/ 4957385 h 495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0069" h="4957385">
                <a:moveTo>
                  <a:pt x="0" y="0"/>
                </a:moveTo>
                <a:lnTo>
                  <a:pt x="6580069" y="0"/>
                </a:lnTo>
                <a:lnTo>
                  <a:pt x="6580069" y="4957385"/>
                </a:lnTo>
                <a:lnTo>
                  <a:pt x="0" y="495738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7423742" y="702176"/>
            <a:ext cx="3777659" cy="2088859"/>
          </a:xfrm>
          <a:custGeom>
            <a:avLst/>
            <a:gdLst>
              <a:gd name="connsiteX0" fmla="*/ 0 w 3777659"/>
              <a:gd name="connsiteY0" fmla="*/ 0 h 2088859"/>
              <a:gd name="connsiteX1" fmla="*/ 3777659 w 3777659"/>
              <a:gd name="connsiteY1" fmla="*/ 0 h 2088859"/>
              <a:gd name="connsiteX2" fmla="*/ 3777659 w 3777659"/>
              <a:gd name="connsiteY2" fmla="*/ 2088859 h 2088859"/>
              <a:gd name="connsiteX3" fmla="*/ 0 w 3777659"/>
              <a:gd name="connsiteY3" fmla="*/ 1283175 h 208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7659" h="2088859">
                <a:moveTo>
                  <a:pt x="0" y="0"/>
                </a:moveTo>
                <a:lnTo>
                  <a:pt x="3777659" y="0"/>
                </a:lnTo>
                <a:lnTo>
                  <a:pt x="3777659" y="2088859"/>
                </a:lnTo>
                <a:lnTo>
                  <a:pt x="0" y="1283175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7423742" y="2081807"/>
            <a:ext cx="3777659" cy="2264623"/>
          </a:xfrm>
          <a:custGeom>
            <a:avLst/>
            <a:gdLst>
              <a:gd name="connsiteX0" fmla="*/ 0 w 3777659"/>
              <a:gd name="connsiteY0" fmla="*/ 0 h 2264623"/>
              <a:gd name="connsiteX1" fmla="*/ 3777659 w 3777659"/>
              <a:gd name="connsiteY1" fmla="*/ 805684 h 2264623"/>
              <a:gd name="connsiteX2" fmla="*/ 3777659 w 3777659"/>
              <a:gd name="connsiteY2" fmla="*/ 1405595 h 2264623"/>
              <a:gd name="connsiteX3" fmla="*/ 0 w 3777659"/>
              <a:gd name="connsiteY3" fmla="*/ 2264623 h 22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7659" h="2264623">
                <a:moveTo>
                  <a:pt x="0" y="0"/>
                </a:moveTo>
                <a:lnTo>
                  <a:pt x="3777659" y="805684"/>
                </a:lnTo>
                <a:lnTo>
                  <a:pt x="3777659" y="1405595"/>
                </a:lnTo>
                <a:lnTo>
                  <a:pt x="0" y="226462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7423742" y="3584353"/>
            <a:ext cx="3777659" cy="2075206"/>
          </a:xfrm>
          <a:custGeom>
            <a:avLst/>
            <a:gdLst>
              <a:gd name="connsiteX0" fmla="*/ 3777659 w 3777659"/>
              <a:gd name="connsiteY0" fmla="*/ 0 h 2075206"/>
              <a:gd name="connsiteX1" fmla="*/ 3777659 w 3777659"/>
              <a:gd name="connsiteY1" fmla="*/ 2075206 h 2075206"/>
              <a:gd name="connsiteX2" fmla="*/ 0 w 3777659"/>
              <a:gd name="connsiteY2" fmla="*/ 2075206 h 2075206"/>
              <a:gd name="connsiteX3" fmla="*/ 0 w 3777659"/>
              <a:gd name="connsiteY3" fmla="*/ 859029 h 20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7659" h="2075206">
                <a:moveTo>
                  <a:pt x="3777659" y="0"/>
                </a:moveTo>
                <a:lnTo>
                  <a:pt x="3777659" y="2075206"/>
                </a:lnTo>
                <a:lnTo>
                  <a:pt x="0" y="2075206"/>
                </a:lnTo>
                <a:lnTo>
                  <a:pt x="0" y="859029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11300" y="1385528"/>
            <a:ext cx="3340100" cy="1992673"/>
          </a:xfrm>
          <a:custGeom>
            <a:avLst/>
            <a:gdLst>
              <a:gd name="connsiteX0" fmla="*/ 0 w 3340100"/>
              <a:gd name="connsiteY0" fmla="*/ 0 h 1992673"/>
              <a:gd name="connsiteX1" fmla="*/ 3340100 w 3340100"/>
              <a:gd name="connsiteY1" fmla="*/ 0 h 1992673"/>
              <a:gd name="connsiteX2" fmla="*/ 3340100 w 3340100"/>
              <a:gd name="connsiteY2" fmla="*/ 1992673 h 1992673"/>
              <a:gd name="connsiteX3" fmla="*/ 0 w 3340100"/>
              <a:gd name="connsiteY3" fmla="*/ 1992673 h 199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100" h="1992673">
                <a:moveTo>
                  <a:pt x="0" y="0"/>
                </a:moveTo>
                <a:lnTo>
                  <a:pt x="3340100" y="0"/>
                </a:lnTo>
                <a:lnTo>
                  <a:pt x="3340100" y="1992673"/>
                </a:lnTo>
                <a:lnTo>
                  <a:pt x="0" y="1992673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041900" y="381000"/>
            <a:ext cx="5489921" cy="2997200"/>
          </a:xfrm>
          <a:custGeom>
            <a:avLst/>
            <a:gdLst>
              <a:gd name="connsiteX0" fmla="*/ 0 w 5489921"/>
              <a:gd name="connsiteY0" fmla="*/ 0 h 2997200"/>
              <a:gd name="connsiteX1" fmla="*/ 5489921 w 5489921"/>
              <a:gd name="connsiteY1" fmla="*/ 0 h 2997200"/>
              <a:gd name="connsiteX2" fmla="*/ 5489921 w 5489921"/>
              <a:gd name="connsiteY2" fmla="*/ 2997200 h 2997200"/>
              <a:gd name="connsiteX3" fmla="*/ 0 w 5489921"/>
              <a:gd name="connsiteY3" fmla="*/ 29972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9921" h="2997200">
                <a:moveTo>
                  <a:pt x="0" y="0"/>
                </a:moveTo>
                <a:lnTo>
                  <a:pt x="5489921" y="0"/>
                </a:lnTo>
                <a:lnTo>
                  <a:pt x="5489921" y="2997200"/>
                </a:lnTo>
                <a:lnTo>
                  <a:pt x="0" y="2997200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041900" y="3568576"/>
            <a:ext cx="2857500" cy="2679827"/>
          </a:xfrm>
          <a:custGeom>
            <a:avLst/>
            <a:gdLst>
              <a:gd name="connsiteX0" fmla="*/ 0 w 2857500"/>
              <a:gd name="connsiteY0" fmla="*/ 0 h 2679827"/>
              <a:gd name="connsiteX1" fmla="*/ 2857500 w 2857500"/>
              <a:gd name="connsiteY1" fmla="*/ 0 h 2679827"/>
              <a:gd name="connsiteX2" fmla="*/ 2857500 w 2857500"/>
              <a:gd name="connsiteY2" fmla="*/ 2679827 h 2679827"/>
              <a:gd name="connsiteX3" fmla="*/ 0 w 2857500"/>
              <a:gd name="connsiteY3" fmla="*/ 2679827 h 267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679827">
                <a:moveTo>
                  <a:pt x="0" y="0"/>
                </a:moveTo>
                <a:lnTo>
                  <a:pt x="2857500" y="0"/>
                </a:lnTo>
                <a:lnTo>
                  <a:pt x="2857500" y="2679827"/>
                </a:lnTo>
                <a:lnTo>
                  <a:pt x="0" y="2679827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089900" y="3568575"/>
            <a:ext cx="2133600" cy="1548995"/>
          </a:xfrm>
          <a:custGeom>
            <a:avLst/>
            <a:gdLst>
              <a:gd name="connsiteX0" fmla="*/ 0 w 2133600"/>
              <a:gd name="connsiteY0" fmla="*/ 0 h 1548995"/>
              <a:gd name="connsiteX1" fmla="*/ 2133600 w 2133600"/>
              <a:gd name="connsiteY1" fmla="*/ 0 h 1548995"/>
              <a:gd name="connsiteX2" fmla="*/ 2133600 w 2133600"/>
              <a:gd name="connsiteY2" fmla="*/ 1548995 h 1548995"/>
              <a:gd name="connsiteX3" fmla="*/ 0 w 2133600"/>
              <a:gd name="connsiteY3" fmla="*/ 1548995 h 154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1548995">
                <a:moveTo>
                  <a:pt x="0" y="0"/>
                </a:moveTo>
                <a:lnTo>
                  <a:pt x="2133600" y="0"/>
                </a:lnTo>
                <a:lnTo>
                  <a:pt x="2133600" y="1548995"/>
                </a:lnTo>
                <a:lnTo>
                  <a:pt x="0" y="1548995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63823" y="466391"/>
            <a:ext cx="5579505" cy="2952707"/>
          </a:xfrm>
          <a:custGeom>
            <a:avLst/>
            <a:gdLst>
              <a:gd name="connsiteX0" fmla="*/ 0 w 5579505"/>
              <a:gd name="connsiteY0" fmla="*/ 0 h 2952707"/>
              <a:gd name="connsiteX1" fmla="*/ 5579505 w 5579505"/>
              <a:gd name="connsiteY1" fmla="*/ 0 h 2952707"/>
              <a:gd name="connsiteX2" fmla="*/ 5579505 w 5579505"/>
              <a:gd name="connsiteY2" fmla="*/ 2952707 h 2952707"/>
              <a:gd name="connsiteX3" fmla="*/ 0 w 5579505"/>
              <a:gd name="connsiteY3" fmla="*/ 2952707 h 295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9505" h="2952707">
                <a:moveTo>
                  <a:pt x="0" y="0"/>
                </a:moveTo>
                <a:lnTo>
                  <a:pt x="5579505" y="0"/>
                </a:lnTo>
                <a:lnTo>
                  <a:pt x="5579505" y="2952707"/>
                </a:lnTo>
                <a:lnTo>
                  <a:pt x="0" y="2952707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6888122" y="466391"/>
            <a:ext cx="4287878" cy="5718510"/>
          </a:xfrm>
          <a:custGeom>
            <a:avLst/>
            <a:gdLst>
              <a:gd name="connsiteX0" fmla="*/ 0 w 4287878"/>
              <a:gd name="connsiteY0" fmla="*/ 0 h 5718510"/>
              <a:gd name="connsiteX1" fmla="*/ 4287878 w 4287878"/>
              <a:gd name="connsiteY1" fmla="*/ 0 h 5718510"/>
              <a:gd name="connsiteX2" fmla="*/ 4287878 w 4287878"/>
              <a:gd name="connsiteY2" fmla="*/ 5718510 h 5718510"/>
              <a:gd name="connsiteX3" fmla="*/ 0 w 4287878"/>
              <a:gd name="connsiteY3" fmla="*/ 5718510 h 571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7878" h="5718510">
                <a:moveTo>
                  <a:pt x="0" y="0"/>
                </a:moveTo>
                <a:lnTo>
                  <a:pt x="4287878" y="0"/>
                </a:lnTo>
                <a:lnTo>
                  <a:pt x="4287878" y="5718510"/>
                </a:lnTo>
                <a:lnTo>
                  <a:pt x="0" y="5718510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1930401" y="3771901"/>
            <a:ext cx="4712927" cy="2413001"/>
          </a:xfrm>
          <a:custGeom>
            <a:avLst/>
            <a:gdLst>
              <a:gd name="connsiteX0" fmla="*/ 0 w 4712927"/>
              <a:gd name="connsiteY0" fmla="*/ 0 h 2413001"/>
              <a:gd name="connsiteX1" fmla="*/ 4712927 w 4712927"/>
              <a:gd name="connsiteY1" fmla="*/ 0 h 2413001"/>
              <a:gd name="connsiteX2" fmla="*/ 4712927 w 4712927"/>
              <a:gd name="connsiteY2" fmla="*/ 2413001 h 2413001"/>
              <a:gd name="connsiteX3" fmla="*/ 0 w 4712927"/>
              <a:gd name="connsiteY3" fmla="*/ 2413001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2927" h="2413001">
                <a:moveTo>
                  <a:pt x="0" y="0"/>
                </a:moveTo>
                <a:lnTo>
                  <a:pt x="4712927" y="0"/>
                </a:lnTo>
                <a:lnTo>
                  <a:pt x="4712927" y="2413001"/>
                </a:lnTo>
                <a:lnTo>
                  <a:pt x="0" y="2413001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480788" y="690693"/>
            <a:ext cx="11215912" cy="5067902"/>
          </a:xfrm>
          <a:custGeom>
            <a:avLst/>
            <a:gdLst>
              <a:gd name="connsiteX0" fmla="*/ 0 w 11215912"/>
              <a:gd name="connsiteY0" fmla="*/ 0 h 5067902"/>
              <a:gd name="connsiteX1" fmla="*/ 11215912 w 11215912"/>
              <a:gd name="connsiteY1" fmla="*/ 0 h 5067902"/>
              <a:gd name="connsiteX2" fmla="*/ 11215912 w 11215912"/>
              <a:gd name="connsiteY2" fmla="*/ 5067902 h 5067902"/>
              <a:gd name="connsiteX3" fmla="*/ 0 w 11215912"/>
              <a:gd name="connsiteY3" fmla="*/ 5067902 h 506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5912" h="5067902">
                <a:moveTo>
                  <a:pt x="0" y="0"/>
                </a:moveTo>
                <a:lnTo>
                  <a:pt x="11215912" y="0"/>
                </a:lnTo>
                <a:lnTo>
                  <a:pt x="11215912" y="5067902"/>
                </a:lnTo>
                <a:lnTo>
                  <a:pt x="0" y="5067902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18910" y="365145"/>
            <a:ext cx="3435350" cy="1854667"/>
          </a:xfrm>
          <a:custGeom>
            <a:avLst/>
            <a:gdLst>
              <a:gd name="connsiteX0" fmla="*/ 0 w 3435350"/>
              <a:gd name="connsiteY0" fmla="*/ 0 h 1854667"/>
              <a:gd name="connsiteX1" fmla="*/ 3435350 w 3435350"/>
              <a:gd name="connsiteY1" fmla="*/ 0 h 1854667"/>
              <a:gd name="connsiteX2" fmla="*/ 3435350 w 3435350"/>
              <a:gd name="connsiteY2" fmla="*/ 1854667 h 1854667"/>
              <a:gd name="connsiteX3" fmla="*/ 0 w 3435350"/>
              <a:gd name="connsiteY3" fmla="*/ 1854667 h 18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350" h="1854667">
                <a:moveTo>
                  <a:pt x="0" y="0"/>
                </a:moveTo>
                <a:lnTo>
                  <a:pt x="3435350" y="0"/>
                </a:lnTo>
                <a:lnTo>
                  <a:pt x="3435350" y="1854667"/>
                </a:lnTo>
                <a:lnTo>
                  <a:pt x="0" y="1854667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08500" y="365145"/>
            <a:ext cx="3435350" cy="1854667"/>
          </a:xfrm>
          <a:custGeom>
            <a:avLst/>
            <a:gdLst>
              <a:gd name="connsiteX0" fmla="*/ 0 w 3435350"/>
              <a:gd name="connsiteY0" fmla="*/ 0 h 1854667"/>
              <a:gd name="connsiteX1" fmla="*/ 3435350 w 3435350"/>
              <a:gd name="connsiteY1" fmla="*/ 0 h 1854667"/>
              <a:gd name="connsiteX2" fmla="*/ 3435350 w 3435350"/>
              <a:gd name="connsiteY2" fmla="*/ 1854667 h 1854667"/>
              <a:gd name="connsiteX3" fmla="*/ 0 w 3435350"/>
              <a:gd name="connsiteY3" fmla="*/ 1854667 h 18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350" h="1854667">
                <a:moveTo>
                  <a:pt x="0" y="0"/>
                </a:moveTo>
                <a:lnTo>
                  <a:pt x="3435350" y="0"/>
                </a:lnTo>
                <a:lnTo>
                  <a:pt x="3435350" y="1854667"/>
                </a:lnTo>
                <a:lnTo>
                  <a:pt x="0" y="1854667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3162300" y="2597440"/>
            <a:ext cx="7137400" cy="3891346"/>
          </a:xfrm>
          <a:custGeom>
            <a:avLst/>
            <a:gdLst>
              <a:gd name="connsiteX0" fmla="*/ 0 w 7505700"/>
              <a:gd name="connsiteY0" fmla="*/ 0 h 4092145"/>
              <a:gd name="connsiteX1" fmla="*/ 7505700 w 7505700"/>
              <a:gd name="connsiteY1" fmla="*/ 0 h 4092145"/>
              <a:gd name="connsiteX2" fmla="*/ 7505700 w 7505700"/>
              <a:gd name="connsiteY2" fmla="*/ 4092145 h 4092145"/>
              <a:gd name="connsiteX3" fmla="*/ 0 w 7505700"/>
              <a:gd name="connsiteY3" fmla="*/ 4092145 h 409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5700" h="4092145">
                <a:moveTo>
                  <a:pt x="0" y="0"/>
                </a:moveTo>
                <a:lnTo>
                  <a:pt x="7505700" y="0"/>
                </a:lnTo>
                <a:lnTo>
                  <a:pt x="7505700" y="4092145"/>
                </a:lnTo>
                <a:lnTo>
                  <a:pt x="0" y="4092145"/>
                </a:lnTo>
                <a:close/>
              </a:path>
            </a:pathLst>
          </a:custGeom>
          <a:solidFill>
            <a:schemeClr val="bg1"/>
          </a:solidFill>
          <a:ln w="57150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23" Type="http://schemas.openxmlformats.org/officeDocument/2006/relationships/image" Target="../media/image1.png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3A5E-C928-484F-B66C-8304BEE5F6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3DEA-D86E-4976-9B19-75FFF74F21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9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9.xml"/><Relationship Id="rId3" Type="http://schemas.openxmlformats.org/officeDocument/2006/relationships/tags" Target="../tags/tag11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8.xml"/><Relationship Id="rId6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8.xml"/><Relationship Id="rId3" Type="http://schemas.openxmlformats.org/officeDocument/2006/relationships/tags" Target="../tags/tag13.xml"/><Relationship Id="rId2" Type="http://schemas.openxmlformats.org/officeDocument/2006/relationships/image" Target="../media/image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7.xml"/><Relationship Id="rId6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6.xml"/><Relationship Id="rId4" Type="http://schemas.openxmlformats.org/officeDocument/2006/relationships/tags" Target="../tags/tag16.xml"/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5.png"/><Relationship Id="rId3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5.xml"/><Relationship Id="rId4" Type="http://schemas.openxmlformats.org/officeDocument/2006/relationships/tags" Target="../tags/tag19.xml"/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0.xml"/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1.xml"/><Relationship Id="rId2" Type="http://schemas.openxmlformats.org/officeDocument/2006/relationships/image" Target="../media/image5.png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tags" Target="../tags/tag22.xml"/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9.xml"/><Relationship Id="rId3" Type="http://schemas.openxmlformats.org/officeDocument/2006/relationships/tags" Target="../tags/tag23.xml"/><Relationship Id="rId2" Type="http://schemas.openxmlformats.org/officeDocument/2006/relationships/image" Target="../media/image5.png"/><Relationship Id="rId1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4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2.xml"/><Relationship Id="rId4" Type="http://schemas.openxmlformats.org/officeDocument/2006/relationships/tags" Target="../tags/tag6.xml"/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0.xml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9.xml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12498"/>
          <a:stretch>
            <a:fillRect/>
          </a:stretch>
        </p:blipFill>
        <p:spPr>
          <a:xfrm>
            <a:off x="7176135" y="4001139"/>
            <a:ext cx="4927600" cy="2685141"/>
          </a:xfrm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1270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17" y="973003"/>
            <a:ext cx="2226483" cy="189387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 Box 2"/>
          <p:cNvSpPr txBox="1"/>
          <p:nvPr/>
        </p:nvSpPr>
        <p:spPr>
          <a:xfrm>
            <a:off x="58420" y="3597910"/>
            <a:ext cx="6096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dr Shahla Noori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Ardebili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 MD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endParaRPr lang="en-US" sz="2000" dirty="0">
              <a:solidFill>
                <a:schemeClr val="bg2">
                  <a:lumMod val="10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Advance laparoscopic surgeon from World Laparoscopy Hospital  (DELHI ) 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Atieh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 Hospital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                                    2025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anose="020B0A04020102020204" charset="0"/>
              <a:cs typeface="Arial Black" panose="020B0A040201020202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b="4187"/>
          <a:stretch>
            <a:fillRect/>
          </a:stretch>
        </p:blipFill>
        <p:spPr>
          <a:xfrm>
            <a:off x="83820" y="4693878"/>
            <a:ext cx="3340100" cy="1992673"/>
          </a:xfrm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127000"/>
          </a:effectLst>
        </p:spPr>
      </p:pic>
      <p:sp>
        <p:nvSpPr>
          <p:cNvPr id="5" name="Text Box 4"/>
          <p:cNvSpPr txBox="1"/>
          <p:nvPr/>
        </p:nvSpPr>
        <p:spPr>
          <a:xfrm>
            <a:off x="1553845" y="302260"/>
            <a:ext cx="8111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Arial Black" panose="020B0A04020102020204" charset="0"/>
                <a:cs typeface="Arial Black" panose="020B0A04020102020204" charset="0"/>
              </a:rPr>
              <a:t>Diagnosis oc Cesarean Scar Pregnancy</a:t>
            </a:r>
            <a:endParaRPr lang="en-US" sz="28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38225" y="1306830"/>
            <a:ext cx="895985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 sz="2800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TVUS</a:t>
            </a: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 usually provides a reliable diagnosis without the need for additional imaging.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2400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Magnetic resonance imaging</a:t>
            </a: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 can aid preoperative planning for surgical intervention by 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indicating the depth of myometrial invasion and any bladder involvement.</a:t>
            </a:r>
            <a:endParaRPr lang="en-US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8" name="Picture 7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(4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930" y="2189480"/>
            <a:ext cx="5862320" cy="38620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415290" y="371475"/>
            <a:ext cx="8728710" cy="3518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800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Expectant management</a:t>
            </a:r>
            <a:endParaRPr lang="en-US" altLang="en-US" sz="2800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endParaRPr lang="en-US" altLang="en-US" sz="2800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Expectant management of a CSP has been described but carries a high risk of major complications especially if a fetal cardiac activity is present.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Live births</a:t>
            </a: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 were achieved at 73% but the </a:t>
            </a:r>
            <a:r>
              <a:rPr lang="en-US" altLang="en-US" sz="2400">
                <a:latin typeface="Arial Black" panose="020B0A04020102020204" charset="0"/>
                <a:cs typeface="Arial Black" panose="020B0A04020102020204" charset="0"/>
              </a:rPr>
              <a:t>hysterectomy</a:t>
            </a: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 rate was 70%.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Imaging features may indicate pregnancies more suitable for this approach for women with a viable CSP who wish to continue. 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Findings favoring a better outcome include an endogenic type CSP, COS‑2 on ultrasound and an </a:t>
            </a:r>
            <a:r>
              <a:rPr lang="en-US" altLang="en-US" sz="2400">
                <a:solidFill>
                  <a:srgbClr val="FF0000"/>
                </a:solidFill>
                <a:latin typeface="Arial Black" panose="020B0A04020102020204" charset="0"/>
                <a:cs typeface="Arial Black" panose="020B0A04020102020204" charset="0"/>
              </a:rPr>
              <a:t>RMT &gt;3 mm.</a:t>
            </a:r>
            <a:endParaRPr lang="en-US" altLang="en-US" sz="2400">
              <a:solidFill>
                <a:srgbClr val="FF000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7" name="Picture 6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3600">
                <a:latin typeface="Arial Black" panose="020B0A04020102020204" charset="0"/>
                <a:cs typeface="Arial Black" panose="020B0A04020102020204" charset="0"/>
              </a:rPr>
              <a:t>Termination of cesarean scar pregnancy</a:t>
            </a:r>
            <a:endParaRPr lang="en-US" altLang="en-US" sz="36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medically (nonsurgically) 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methotrexate (MTX), 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direct local embryocidal injection into the sac with concomitant sac aspiration,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 uterine artery embolization (UAE) and high‑intensity focused ultrasound 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therapy (HIFU).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 s u r g i c a l l y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laparoscopy, 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laparotomy, 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hysteroscopy and 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curettage, and gestational sac suction evacuation.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6" name="Picture 5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3" b="18833"/>
          <a:stretch>
            <a:fillRect/>
          </a:stretch>
        </p:blipFill>
        <p:spPr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317500"/>
          </a:effectLst>
        </p:spPr>
      </p:pic>
      <p:pic>
        <p:nvPicPr>
          <p:cNvPr id="26" name="图片占位符 2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 b="4987"/>
          <a:stretch>
            <a:fillRect/>
          </a:stretch>
        </p:blipFill>
        <p:spPr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317500"/>
          </a:effectLst>
        </p:spPr>
      </p:pic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8550"/>
          <a:stretch>
            <a:fillRect/>
          </a:stretch>
        </p:blipFill>
        <p:spPr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317500"/>
          </a:effectLst>
        </p:spPr>
      </p:pic>
      <p:pic>
        <p:nvPicPr>
          <p:cNvPr id="3" name="Picture 2" descr="Screenshot (50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2292985"/>
            <a:ext cx="7362825" cy="31508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b="5235"/>
          <a:stretch>
            <a:fillRect/>
          </a:stretch>
        </p:blipFill>
        <p:spPr>
          <a:xfrm>
            <a:off x="5333365" y="0"/>
            <a:ext cx="6858635" cy="6683375"/>
          </a:xfrm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127000"/>
          </a:effectLst>
        </p:spPr>
      </p:pic>
      <p:sp>
        <p:nvSpPr>
          <p:cNvPr id="5" name="Flowchart: Alternate Process 4"/>
          <p:cNvSpPr/>
          <p:nvPr/>
        </p:nvSpPr>
        <p:spPr>
          <a:xfrm>
            <a:off x="5525770" y="520065"/>
            <a:ext cx="6511290" cy="113855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Laparoscopy‑cesarean scar pregnancy</a:t>
            </a:r>
            <a:endParaRPr lang="en-US" altLang="en-US" sz="2000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07975" y="423545"/>
            <a:ext cx="5448935" cy="3526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the most effective method with the lowest complication rates and allows simultaneous scar repair hysteroscopy can help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 Multilayer repair has a lower risk of wedge defect formation and uterine rupture improving the success rate with minimal impact on subsequent fertility.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 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Blood loss  reduced .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 The bladder is dissected free from the uterus, and CSD is excised along with pregnancy followed by repair of the defect. </a:t>
            </a:r>
            <a:endParaRPr lang="en-US" sz="20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8" name="Picture 7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Double Wave 5"/>
          <p:cNvSpPr/>
          <p:nvPr/>
        </p:nvSpPr>
        <p:spPr>
          <a:xfrm>
            <a:off x="2966720" y="67945"/>
            <a:ext cx="6776720" cy="1456055"/>
          </a:xfrm>
          <a:prstGeom prst="doubleWave">
            <a:avLst>
              <a:gd name="adj1" fmla="val 6250"/>
              <a:gd name="adj2" fmla="val 12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how do it perform?</a:t>
            </a:r>
            <a:endParaRPr lang="en-US" sz="3600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03835" y="2816225"/>
            <a:ext cx="2040255" cy="71691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CO2 pneumoperitoneum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680970" y="2800350"/>
            <a:ext cx="2035175" cy="73279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conventional techniques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5188585" y="2800350"/>
            <a:ext cx="2131695" cy="79121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adhesiolysis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851140" y="2816225"/>
            <a:ext cx="2671445" cy="8001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vesico-uterine fold was dissected,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04470" y="3801745"/>
            <a:ext cx="2451735" cy="100584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Using monopolar energy or cold scissors,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847975" y="3905885"/>
            <a:ext cx="3151505" cy="95504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deficient uterine scar was excised “en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bloc”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6096635" y="3905885"/>
            <a:ext cx="5977890" cy="1061085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The myometrial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incision was systematically performed at 3–4 mm from the distal and proximal parts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of the gestational sac.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56235" y="5043805"/>
            <a:ext cx="2450465" cy="1292860"/>
          </a:xfrm>
          <a:prstGeom prst="homePlat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The cesarean scar was completely opened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021455" y="5227320"/>
            <a:ext cx="5729605" cy="129222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00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A Hegar probe was inserted into the cervix</a:t>
            </a:r>
            <a:endParaRPr lang="en-US" altLang="en-US" sz="2000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16" name="Picture 15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Pentagon 3"/>
          <p:cNvSpPr/>
          <p:nvPr/>
        </p:nvSpPr>
        <p:spPr>
          <a:xfrm>
            <a:off x="182880" y="2854960"/>
            <a:ext cx="3077210" cy="136969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b="1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figure-of-eight sutures using monofilament absorbable</a:t>
            </a:r>
            <a:endParaRPr lang="en-US" altLang="en-US" b="1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462020" y="2854960"/>
            <a:ext cx="2908935" cy="143129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A double-layer scar closure</a:t>
            </a:r>
            <a:endParaRPr lang="en-US" altLang="en-US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7262495" y="2275840"/>
            <a:ext cx="4234815" cy="2637155"/>
          </a:xfrm>
          <a:prstGeom prst="left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2400">
                <a:solidFill>
                  <a:schemeClr val="tx1"/>
                </a:solidFill>
                <a:latin typeface="Arial Black" panose="020B0A04020102020204" charset="0"/>
                <a:cs typeface="Arial Black" panose="020B0A04020102020204" charset="0"/>
              </a:rPr>
              <a:t>A uterine anterior suspension procedure </a:t>
            </a:r>
            <a:endParaRPr lang="en-US" altLang="en-US" sz="2400">
              <a:solidFill>
                <a:schemeClr val="tx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7" name="Picture 6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5" b="25145"/>
          <a:stretch>
            <a:fillRect/>
          </a:stretch>
        </p:blipFill>
        <p:spPr>
          <a:xfrm>
            <a:off x="280308" y="5267524"/>
            <a:ext cx="3008230" cy="1495226"/>
          </a:xfrm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127000"/>
          </a:effectLst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1" b="16891"/>
          <a:stretch>
            <a:fillRect/>
          </a:stretch>
        </p:blipFill>
        <p:spPr>
          <a:xfrm>
            <a:off x="4255788" y="5267524"/>
            <a:ext cx="3008230" cy="1495226"/>
          </a:xfrm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127000"/>
          </a:effectLst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4" b="11644"/>
          <a:stretch>
            <a:fillRect/>
          </a:stretch>
        </p:blipFill>
        <p:spPr>
          <a:xfrm>
            <a:off x="8636399" y="5362774"/>
            <a:ext cx="3008230" cy="1495226"/>
          </a:xfrm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127000"/>
          </a:effectLst>
        </p:spPr>
      </p:pic>
      <p:pic>
        <p:nvPicPr>
          <p:cNvPr id="3" name="Picture 2" descr="Screenshot (5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495" y="0"/>
            <a:ext cx="6588125" cy="49618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" y="-113"/>
            <a:ext cx="1841440" cy="17363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 rot="5400000" flipH="1">
            <a:off x="8950070" y="3428807"/>
            <a:ext cx="3848100" cy="626315"/>
          </a:xfrm>
          <a:prstGeom prst="rect">
            <a:avLst/>
          </a:prstGeom>
        </p:spPr>
        <p:txBody>
          <a:bodyPr wrap="square" lIns="144000" tIns="0" rIns="144000" bIns="0" anchor="ctr" anchorCtr="0">
            <a:norm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r="18406"/>
          <a:stretch>
            <a:fillRect/>
          </a:stretch>
        </p:blipFill>
        <p:spPr>
          <a:xfrm>
            <a:off x="293" y="155575"/>
            <a:ext cx="5570562" cy="5880100"/>
          </a:xfrm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317500"/>
          </a:effectLst>
        </p:spPr>
      </p:pic>
      <p:sp>
        <p:nvSpPr>
          <p:cNvPr id="3" name="Text Box 2"/>
          <p:cNvSpPr txBox="1"/>
          <p:nvPr/>
        </p:nvSpPr>
        <p:spPr>
          <a:xfrm>
            <a:off x="5445760" y="241935"/>
            <a:ext cx="60960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3600">
                <a:latin typeface="Arial Black" panose="020B0A04020102020204" charset="0"/>
                <a:cs typeface="Arial Black" panose="020B0A04020102020204" charset="0"/>
              </a:rPr>
              <a:t>Discussion</a:t>
            </a:r>
            <a:endParaRPr lang="en-US" altLang="en-US" sz="3600">
              <a:latin typeface="Arial Black" panose="020B0A04020102020204" charset="0"/>
              <a:cs typeface="Arial Black" panose="020B0A04020102020204" charset="0"/>
            </a:endParaRPr>
          </a:p>
          <a:p>
            <a:endParaRPr lang="en-US" sz="3600">
              <a:latin typeface="Arial Black" panose="020B0A04020102020204" charset="0"/>
              <a:cs typeface="Arial Black" panose="020B0A04020102020204" charset="0"/>
            </a:endParaRPr>
          </a:p>
          <a:p>
            <a:endParaRPr lang="en-US" sz="3600"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en-US" altLang="en-US" sz="3600">
                <a:latin typeface="Arial Black" panose="020B0A04020102020204" charset="0"/>
                <a:cs typeface="Arial Black" panose="020B0A04020102020204" charset="0"/>
              </a:rPr>
              <a:t>there is a lack of clear guidelines or algorithms for the management of CSP</a:t>
            </a:r>
            <a:endParaRPr lang="en-US" altLang="en-US" sz="36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Img1"/>
          <p:cNvSpPr/>
          <p:nvPr>
            <p:custDataLst>
              <p:tags r:id="rId1"/>
            </p:custDataLst>
          </p:nvPr>
        </p:nvSpPr>
        <p:spPr>
          <a:xfrm>
            <a:off x="309245" y="0"/>
            <a:ext cx="11882755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23" b="-173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charset="0"/>
                <a:ea typeface="等线" panose="02010600030101010101" charset="-122"/>
                <a:cs typeface="Arial Black" panose="020B0A04020102020204" charset="0"/>
              </a:rPr>
              <a:t>Cesarean Scar Pregnancy: Role of Minimally Invasive Surgical Techniques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charset="0"/>
              <a:ea typeface="等线" panose="02010600030101010101" charset="-122"/>
              <a:cs typeface="Arial Black" panose="020B0A0402010202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2953374"/>
            <a:ext cx="309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方正启体简体" panose="03000509000000000000" pitchFamily="65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8298" y="4792422"/>
            <a:ext cx="5249703" cy="405220"/>
            <a:chOff x="1175160" y="4524375"/>
            <a:chExt cx="4171950" cy="342900"/>
          </a:xfrm>
        </p:grpSpPr>
        <p:sp>
          <p:nvSpPr>
            <p:cNvPr id="4" name="矩形 3"/>
            <p:cNvSpPr/>
            <p:nvPr/>
          </p:nvSpPr>
          <p:spPr>
            <a:xfrm>
              <a:off x="1175160" y="4524375"/>
              <a:ext cx="4171950" cy="342900"/>
            </a:xfrm>
            <a:prstGeom prst="rect">
              <a:avLst/>
            </a:prstGeom>
            <a:solidFill>
              <a:srgbClr val="CD4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75160" y="4526518"/>
              <a:ext cx="4171950" cy="33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9" name="Picture 8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10606"/>
          <a:stretch>
            <a:fillRect/>
          </a:stretch>
        </p:blipFill>
        <p:spPr>
          <a:xfrm>
            <a:off x="419100" y="1492250"/>
            <a:ext cx="11353800" cy="5537200"/>
          </a:xfrm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63500"/>
          </a:effectLst>
        </p:spPr>
      </p:pic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44830" y="2383155"/>
            <a:ext cx="3585210" cy="1221105"/>
          </a:xfrm>
          <a:prstGeom prst="rect">
            <a:avLst/>
          </a:prstGeom>
        </p:spPr>
        <p:txBody>
          <a:bodyPr wrap="square" lIns="108000" tIns="0" rIns="108000" bIns="0" anchor="ctr" anchorCtr="0">
            <a:norm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charset="0"/>
                <a:ea typeface="华文行楷" panose="02010800040101010101" pitchFamily="2" charset="-122"/>
                <a:cs typeface="Arial Black" panose="020B0A04020102020204" charset="0"/>
              </a:rPr>
              <a:t>algorithm</a:t>
            </a:r>
            <a:endParaRPr kumimoji="0" lang="en-US" altLang="zh-CN" sz="40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charset="0"/>
              <a:ea typeface="华文行楷" panose="02010800040101010101" pitchFamily="2" charset="-122"/>
              <a:cs typeface="Arial Black" panose="020B0A04020102020204" charset="0"/>
            </a:endParaRPr>
          </a:p>
        </p:txBody>
      </p:sp>
      <p:pic>
        <p:nvPicPr>
          <p:cNvPr id="2" name="Picture 1" descr="Screenshot (54)"/>
          <p:cNvPicPr>
            <a:picLocks noChangeAspect="1"/>
          </p:cNvPicPr>
          <p:nvPr/>
        </p:nvPicPr>
        <p:blipFill>
          <a:blip r:embed="rId3"/>
          <a:srcRect b="23236"/>
          <a:stretch>
            <a:fillRect/>
          </a:stretch>
        </p:blipFill>
        <p:spPr>
          <a:xfrm>
            <a:off x="1761490" y="-149225"/>
            <a:ext cx="9387840" cy="23088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940" y="5382895"/>
            <a:ext cx="1440815" cy="135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(5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023620"/>
            <a:ext cx="10363200" cy="48101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7927340" y="219710"/>
            <a:ext cx="4010660" cy="1784350"/>
          </a:xfrm>
          <a:prstGeom prst="rect">
            <a:avLst/>
          </a:prstGeom>
        </p:spPr>
        <p:txBody>
          <a:bodyPr wrap="square" lIns="108000" tIns="0" rIns="108000" bIns="0" anchor="ctr" anchorCtr="0">
            <a:norm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arajita" panose="020B0604020202020204" pitchFamily="34" charset="0"/>
                <a:ea typeface="华文行楷" panose="02010800040101010101" pitchFamily="2" charset="-122"/>
                <a:cs typeface="Aparajita" panose="020B0604020202020204" pitchFamily="34" charset="0"/>
              </a:rPr>
              <a:t>laparoscopic managmengt</a:t>
            </a:r>
            <a:endParaRPr kumimoji="0" lang="en-US" altLang="zh-CN" sz="4000" b="1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r="9951"/>
          <a:stretch>
            <a:fillRect/>
          </a:stretch>
        </p:blipFill>
        <p:spPr/>
      </p:pic>
      <p:sp>
        <p:nvSpPr>
          <p:cNvPr id="3" name="Text Box 2"/>
          <p:cNvSpPr txBox="1"/>
          <p:nvPr/>
        </p:nvSpPr>
        <p:spPr>
          <a:xfrm>
            <a:off x="459740" y="664210"/>
            <a:ext cx="7315835" cy="4690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 sz="2800"/>
              <a:t>T</a:t>
            </a:r>
            <a:r>
              <a:rPr lang="en-US" altLang="en-US" sz="2800">
                <a:latin typeface="Arial Black" panose="020B0A04020102020204" charset="0"/>
                <a:cs typeface="Arial Black" panose="020B0A04020102020204" charset="0"/>
              </a:rPr>
              <a:t>he laparoscopic management of CSP is gaining more and more interest as a fertility_x0002_preserving surgery.</a:t>
            </a:r>
            <a:endParaRPr lang="en-US" altLang="en-US" sz="2800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endParaRPr lang="en-US" altLang="en-US" sz="2800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en-US" sz="2800">
                <a:latin typeface="Arial Black" panose="020B0A04020102020204" charset="0"/>
                <a:cs typeface="Arial Black" panose="020B0A04020102020204" charset="0"/>
              </a:rPr>
              <a:t> </a:t>
            </a:r>
            <a:endParaRPr lang="en-US" altLang="en-US" sz="2800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 sz="2800">
                <a:latin typeface="Arial Black" panose="020B0A04020102020204" charset="0"/>
                <a:cs typeface="Arial Black" panose="020B0A04020102020204" charset="0"/>
              </a:rPr>
              <a:t>This approach seems to be associated with high success rate, lowcomplication rate, shorter hospital stay and faster recovery time</a:t>
            </a:r>
            <a:endParaRPr lang="en-US" sz="28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Picture 3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85" y="5680710"/>
            <a:ext cx="1165225" cy="1098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" y="370205"/>
            <a:ext cx="5898515" cy="50533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5" y="-66675"/>
            <a:ext cx="5720715" cy="6929120"/>
          </a:xfrm>
          <a:prstGeom prst="rect">
            <a:avLst/>
          </a:prstGeom>
        </p:spPr>
      </p:pic>
      <p:pic>
        <p:nvPicPr>
          <p:cNvPr id="6" name="Picture 5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" y="5317377"/>
            <a:ext cx="1841440" cy="17363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占位符 26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2" b="20192"/>
          <a:stretch>
            <a:fillRect/>
          </a:stretch>
        </p:blipFill>
        <p:spPr>
          <a:xfrm>
            <a:off x="502285" y="882650"/>
            <a:ext cx="9875520" cy="3531870"/>
          </a:xfrm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635000"/>
          </a:effectLst>
        </p:spPr>
      </p:pic>
      <p:sp>
        <p:nvSpPr>
          <p:cNvPr id="2" name="Text Box 1"/>
          <p:cNvSpPr txBox="1"/>
          <p:nvPr/>
        </p:nvSpPr>
        <p:spPr>
          <a:xfrm>
            <a:off x="1471930" y="142240"/>
            <a:ext cx="9248140" cy="268732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2800" i="1">
                <a:solidFill>
                  <a:srgbClr val="000000"/>
                </a:solidFill>
                <a:latin typeface="Arial Black" panose="020B0A04020102020204" charset="0"/>
                <a:ea typeface="URWPalladioL-Roma"/>
                <a:cs typeface="Arial Black" panose="020B0A04020102020204" charset="0"/>
              </a:rPr>
              <a:t>The use of sub-serosal injection of vasoconstrictors such as vasopressin before uterine incision</a:t>
            </a:r>
            <a:endParaRPr lang="en-US" altLang="zh-CN" sz="2800" i="1">
              <a:solidFill>
                <a:srgbClr val="000000"/>
              </a:solidFill>
              <a:latin typeface="Arial Black" panose="020B0A04020102020204" charset="0"/>
              <a:ea typeface="URWPalladioL-Roma"/>
              <a:cs typeface="Arial Black" panose="020B0A040201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78180" y="3891280"/>
            <a:ext cx="9523730" cy="2245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associated with severe adverse events such as bronchospasm, bradycardia,pulmonary oedema and even cardiac arrest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the time limited effect of vasoconstrictor agents or other temporary vascular strategies might temporarily mask an intra-operative bleeding.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7" name="Picture 6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b="8604"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8609"/>
          <a:stretch>
            <a:fillRect/>
          </a:stretch>
        </p:blipFill>
        <p:spPr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317500"/>
          </a:effectLst>
        </p:spPr>
      </p:pic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/>
      </p:pic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933450" y="4693744"/>
            <a:ext cx="6705600" cy="1551178"/>
          </a:xfrm>
          <a:prstGeom prst="rect">
            <a:avLst/>
          </a:prstGeom>
          <a:ln w="3175">
            <a:noFill/>
            <a:prstDash val="sysDash"/>
          </a:ln>
        </p:spPr>
        <p:txBody>
          <a:bodyPr wrap="square" lIns="144000" tIns="0" rIns="14400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Mongolian Baiti" panose="03000500000000000000" pitchFamily="66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33450" y="2650490"/>
            <a:ext cx="7995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perform a safe uterine artery clamping??</a:t>
            </a:r>
            <a:endParaRPr lang="en-US" altLang="en-US" sz="2800">
              <a:solidFill>
                <a:srgbClr val="C0000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9900" y="3383915"/>
            <a:ext cx="8289925" cy="3111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have advancedsurgical skills and deep knowledge of the retroperitoneal anatomy. 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The identification and isolation of the uterine artery from the surrounding structures is often challenging especially in the context of hypervascularised gravid uteri. 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This surgical step lengthens the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operating time and may increase the risk of severe hemorrhage as well as mechanical or thermal ureteral injury</a:t>
            </a:r>
            <a:endParaRPr lang="en-US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7" name="Picture 6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64" y="173877"/>
            <a:ext cx="1841440" cy="1736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r="6942"/>
          <a:stretch>
            <a:fillRect/>
          </a:stretch>
        </p:blipFill>
        <p:spPr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317500"/>
          </a:effectLst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5" b="26635"/>
          <a:stretch>
            <a:fillRect/>
          </a:stretch>
        </p:blipFill>
        <p:spPr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127000"/>
          </a:effectLst>
        </p:spPr>
      </p:pic>
      <p:sp>
        <p:nvSpPr>
          <p:cNvPr id="4" name="Text Box 3"/>
          <p:cNvSpPr txBox="1"/>
          <p:nvPr/>
        </p:nvSpPr>
        <p:spPr>
          <a:xfrm>
            <a:off x="438150" y="929005"/>
            <a:ext cx="6191250" cy="3070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400">
                <a:latin typeface="Arial Black" panose="020B0A04020102020204" charset="0"/>
                <a:cs typeface="Arial Black" panose="020B0A04020102020204" charset="0"/>
              </a:rPr>
              <a:t>For all the above listed reasons, we adopted the laparoscopic management of CSP</a:t>
            </a:r>
            <a:endParaRPr lang="en-US" altLang="en-US" sz="2400"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en-US" altLang="en-US" sz="2400">
                <a:latin typeface="Arial Black" panose="020B0A04020102020204" charset="0"/>
                <a:cs typeface="Arial Black" panose="020B0A04020102020204" charset="0"/>
              </a:rPr>
              <a:t>as a simplified therapeutic approach without being combined with any other strategy or</a:t>
            </a:r>
            <a:endParaRPr lang="en-US" altLang="en-US" sz="2400"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en-US" altLang="en-US" sz="2400">
                <a:latin typeface="Arial Black" panose="020B0A04020102020204" charset="0"/>
                <a:cs typeface="Arial Black" panose="020B0A04020102020204" charset="0"/>
              </a:rPr>
              <a:t>vascular pretreatment</a:t>
            </a:r>
            <a:endParaRPr lang="en-US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5" name="Curved Up Arrow 4"/>
          <p:cNvSpPr/>
          <p:nvPr/>
        </p:nvSpPr>
        <p:spPr>
          <a:xfrm>
            <a:off x="497840" y="4001135"/>
            <a:ext cx="3013710" cy="2090420"/>
          </a:xfrm>
          <a:prstGeom prst="curvedUp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6945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b="13315"/>
          <a:stretch>
            <a:fillRect/>
          </a:stretch>
        </p:blipFill>
        <p:spPr/>
      </p:pic>
      <p:sp>
        <p:nvSpPr>
          <p:cNvPr id="3" name="Text Box 2"/>
          <p:cNvSpPr txBox="1"/>
          <p:nvPr/>
        </p:nvSpPr>
        <p:spPr>
          <a:xfrm>
            <a:off x="5318760" y="1624965"/>
            <a:ext cx="6563360" cy="46742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laparoscopic management seems to be an appropriate fertility-preserving approach for the treatment of CSP when performed by skilled laparoscopic surgeons.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 It can be safely proposed as a single and effective therapeutic approach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without being combined with any other strategy or vascular pretreatment. 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endParaRPr lang="en-US" sz="20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550" y="5356860"/>
            <a:ext cx="1508760" cy="142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1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7" b="16877"/>
          <a:stretch>
            <a:fillRect/>
          </a:stretch>
        </p:blipFill>
        <p:spPr/>
      </p:pic>
      <p:sp>
        <p:nvSpPr>
          <p:cNvPr id="3" name="Text Box 2"/>
          <p:cNvSpPr txBox="1"/>
          <p:nvPr/>
        </p:nvSpPr>
        <p:spPr>
          <a:xfrm>
            <a:off x="288290" y="4027170"/>
            <a:ext cx="10149205" cy="12731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800">
                <a:latin typeface="Arial Black" panose="020B0A04020102020204" charset="0"/>
                <a:cs typeface="Arial Black" panose="020B0A04020102020204" charset="0"/>
              </a:rPr>
              <a:t>Larger series and further prospective studies are required to confirm this observation and to affirm thelong-term gynecological and obstetrical outcomes of this management</a:t>
            </a:r>
            <a:endParaRPr lang="en-US" sz="28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5" b="26645"/>
          <a:stretch>
            <a:fillRect/>
          </a:stretch>
        </p:blipFill>
        <p:spPr>
          <a:xfrm>
            <a:off x="740412" y="3661683"/>
            <a:ext cx="6032499" cy="2818492"/>
          </a:xfrm>
          <a:effectLst>
            <a:outerShdw blurRad="139700" dist="38100" dir="2700000" algn="tl" rotWithShape="0">
              <a:prstClr val="black">
                <a:alpha val="38000"/>
              </a:prstClr>
            </a:outerShdw>
            <a:softEdge rad="317500"/>
          </a:effectLst>
        </p:spPr>
      </p:pic>
      <p:sp>
        <p:nvSpPr>
          <p:cNvPr id="4" name="Text Box 3"/>
          <p:cNvSpPr txBox="1"/>
          <p:nvPr/>
        </p:nvSpPr>
        <p:spPr>
          <a:xfrm>
            <a:off x="569595" y="1558290"/>
            <a:ext cx="9029700" cy="1739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80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Thank you</a:t>
            </a:r>
            <a:endParaRPr lang="en-US" sz="4800">
              <a:solidFill>
                <a:srgbClr val="C0000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926205" y="4554220"/>
            <a:ext cx="5842000" cy="1856740"/>
          </a:xfrm>
          <a:prstGeom prst="rect">
            <a:avLst/>
          </a:prstGeom>
          <a:ln w="3175">
            <a:solidFill>
              <a:schemeClr val="tx1"/>
            </a:solidFill>
            <a:prstDash val="dash"/>
          </a:ln>
        </p:spPr>
        <p:txBody>
          <a:bodyPr wrap="square" lIns="144000" tIns="0" rIns="144000" bIns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Mongolian Baiti" panose="03000500000000000000" pitchFamily="66" charset="0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 b="16132"/>
          <a:stretch>
            <a:fillRect/>
          </a:stretch>
        </p:blipFill>
        <p:spPr>
          <a:xfrm>
            <a:off x="13335" y="-70485"/>
            <a:ext cx="12172950" cy="5163820"/>
          </a:xfrm>
        </p:spPr>
      </p:pic>
      <p:sp>
        <p:nvSpPr>
          <p:cNvPr id="5" name="Text Box 4"/>
          <p:cNvSpPr txBox="1"/>
          <p:nvPr/>
        </p:nvSpPr>
        <p:spPr>
          <a:xfrm>
            <a:off x="144780" y="18669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3600">
                <a:latin typeface="Arial Black" panose="020B0A04020102020204" charset="0"/>
                <a:cs typeface="Arial Black" panose="020B0A04020102020204" charset="0"/>
              </a:rPr>
              <a:t>Introduction</a:t>
            </a:r>
            <a:endParaRPr lang="en-US" sz="36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2095" y="1784985"/>
            <a:ext cx="7571105" cy="2133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Cesarean scar pregnancy (CSP) occurs when an early pregnancy implants on the cesarean scar defect (CSD), myometrial tissue previously disrupted by cesarean delivery</a:t>
            </a:r>
            <a:endParaRPr lang="en-US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18135" y="3199765"/>
            <a:ext cx="8825865" cy="1382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terated with subsequent revision of the previous surgical site.[1] The incidence of CSP is increasing due to the rising number of primary CSs and decline in vaginal deliveries after previous CS and now accounts for 6.1% of all “ectopic” pregnancies.</a:t>
            </a:r>
            <a:endParaRPr lang="en-US" sz="20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9" name="Picture 8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605" y="0"/>
            <a:ext cx="10271760" cy="1818640"/>
          </a:xfrm>
        </p:spPr>
        <p:txBody>
          <a:bodyPr/>
          <a:p>
            <a:r>
              <a:rPr lang="en-US" altLang="en-US" sz="4000">
                <a:latin typeface="Arial Black" panose="020B0A04020102020204" charset="0"/>
                <a:cs typeface="Arial Black" panose="020B0A04020102020204" charset="0"/>
              </a:rPr>
              <a:t>Pathogenesis: Cesarean Scar Decect</a:t>
            </a:r>
            <a:endParaRPr lang="en-US" altLang="en-US" sz="40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95705" y="2426335"/>
            <a:ext cx="9472295" cy="2831465"/>
          </a:xfrm>
        </p:spPr>
        <p:txBody>
          <a:bodyPr/>
          <a:p>
            <a:pPr marL="342900" indent="-342900" algn="l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The scar defect is typically located at the lower anterior uterine wall in the case of previous lower segment CS.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  <a:p>
            <a:pPr marL="342900" indent="-342900" algn="l">
              <a:buFont typeface="Wingdings" panose="05000000000000000000" charset="0"/>
              <a:buChar char="q"/>
            </a:pPr>
            <a:r>
              <a:rPr lang="en-US" altLang="en-US">
                <a:latin typeface="Arial Black" panose="020B0A04020102020204" charset="0"/>
                <a:cs typeface="Arial Black" panose="020B0A04020102020204" charset="0"/>
              </a:rPr>
              <a:t> This is where incomplete healing of tissue cut at operation results in thinning or even dehiscence of the remaining myometrium.</a:t>
            </a:r>
            <a:endParaRPr lang="en-US" altLang="en-US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6" name="Picture 5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780" y="1122680"/>
            <a:ext cx="9761220" cy="2387600"/>
          </a:xfrm>
        </p:spPr>
        <p:txBody>
          <a:bodyPr/>
          <a:p>
            <a:pPr marL="285750" indent="-285750" algn="l">
              <a:buFont typeface="Wingdings" panose="05000000000000000000" charset="0"/>
              <a:buChar char="v"/>
            </a:pPr>
            <a:r>
              <a:rPr lang="en-US" altLang="en-US" sz="1800"/>
              <a:t> </a:t>
            </a:r>
            <a:br>
              <a:rPr lang="en-US" altLang="en-US" sz="1800"/>
            </a:b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CSD can be defined in terms of depth, residual myometrial </a:t>
            </a:r>
            <a:b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thickness(RMT), and adjacent myometrial thickness(AMT).</a:t>
            </a:r>
            <a:b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When the depth is more than 2 mm or RMT is &lt;5 mm the </a:t>
            </a:r>
            <a:b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defect is known as a niche.</a:t>
            </a:r>
            <a:b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</a:br>
            <a:b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 A large CSD is a defect with a 50%–80% reduction in wall thickness compared to the AMT or if the RMT is &lt;2.2 mm by transvaginal ultrasound (TVUS) or &lt;2.5 mm byhysterosalpingogram.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Picture 4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8875" y="0"/>
            <a:ext cx="9413240" cy="2812415"/>
          </a:xfrm>
        </p:spPr>
        <p:txBody>
          <a:bodyPr/>
          <a:p>
            <a:pPr marL="342900" indent="-342900" algn="l">
              <a:buFont typeface="Wingdings" panose="05000000000000000000" charset="0"/>
              <a:buChar char="q"/>
            </a:pPr>
            <a:r>
              <a:rPr lang="en-US" altLang="en-US" sz="240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CSD formation has been associated with several perioperative factors:</a:t>
            </a:r>
            <a:br>
              <a:rPr lang="en-US" altLang="en-US" sz="2400"/>
            </a:br>
            <a:r>
              <a:rPr lang="en-US" altLang="en-US" sz="2400">
                <a:latin typeface="Arial Black" panose="020B0A04020102020204" charset="0"/>
                <a:cs typeface="Arial Black" panose="020B0A04020102020204" charset="0"/>
              </a:rPr>
              <a:t> </a:t>
            </a:r>
            <a:endParaRPr lang="en-US" altLang="en-US" sz="240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6" name="Flowchart: Stored Data 5"/>
          <p:cNvSpPr/>
          <p:nvPr/>
        </p:nvSpPr>
        <p:spPr>
          <a:xfrm>
            <a:off x="2044700" y="2952115"/>
            <a:ext cx="7484110" cy="3006725"/>
          </a:xfrm>
          <a:prstGeom prst="flowChartOnlineStorag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the level of uterine incision</a:t>
            </a:r>
            <a:b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indication for CS</a:t>
            </a:r>
            <a:b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duration of labor and cervical dilatation before CS closure technique</a:t>
            </a:r>
            <a:b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 adhesions</a:t>
            </a:r>
            <a:b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retroverted uterus</a:t>
            </a:r>
            <a:endParaRPr lang="en-US" altLang="en-US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7" name="Picture 6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8550730" y="749212"/>
            <a:ext cx="2409370" cy="64867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1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arajita" panose="020B0604020202020204" pitchFamily="34" charset="0"/>
              <a:ea typeface="华文行楷" panose="02010800040101010101" pitchFamily="2" charset="-122"/>
              <a:cs typeface="Aparajita" panose="020B0604020202020204" pitchFamily="34" charset="0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 b="14050"/>
          <a:stretch>
            <a:fillRect/>
          </a:stretch>
        </p:blipFill>
        <p:spPr/>
      </p:pic>
      <p:sp>
        <p:nvSpPr>
          <p:cNvPr id="3" name="Text Box 2"/>
          <p:cNvSpPr txBox="1"/>
          <p:nvPr/>
        </p:nvSpPr>
        <p:spPr>
          <a:xfrm>
            <a:off x="7041515" y="439420"/>
            <a:ext cx="5045075" cy="1087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 b="1">
                <a:solidFill>
                  <a:srgbClr val="9D2721"/>
                </a:solidFill>
                <a:latin typeface="Arial Black" panose="020B0A04020102020204" charset="0"/>
                <a:ea typeface="Swiss721BT-BoldCondensed-SC700"/>
                <a:cs typeface="Arial Black" panose="020B0A04020102020204" charset="0"/>
                <a:sym typeface="+mn-ea"/>
              </a:rPr>
              <a:t>Classicication Cesarean </a:t>
            </a:r>
            <a:r>
              <a:rPr lang="en-US" altLang="zh-CN" sz="2400" b="1">
                <a:solidFill>
                  <a:srgbClr val="9D2721"/>
                </a:solidFill>
                <a:latin typeface="Arial Black" panose="020B0A04020102020204" charset="0"/>
                <a:ea typeface="Swiss721BT-BoldCondensed-SC700"/>
                <a:cs typeface="Arial Black" panose="020B0A04020102020204" charset="0"/>
                <a:sym typeface="+mn-ea"/>
              </a:rPr>
              <a:t>Scar </a:t>
            </a:r>
            <a:r>
              <a:rPr lang="en-US" altLang="zh-CN" sz="2400" b="1">
                <a:solidFill>
                  <a:srgbClr val="9D2721"/>
                </a:solidFill>
                <a:latin typeface="Arial Black" panose="020B0A04020102020204" charset="0"/>
                <a:ea typeface="Swiss721BT-BoldCondensed-SC700"/>
                <a:cs typeface="Arial Black" panose="020B0A04020102020204" charset="0"/>
                <a:sym typeface="+mn-ea"/>
              </a:rPr>
              <a:t>Pregnancy</a:t>
            </a:r>
            <a:endParaRPr lang="en-US" altLang="zh-CN" sz="2400" b="1">
              <a:solidFill>
                <a:srgbClr val="9D2721"/>
              </a:solidFill>
              <a:latin typeface="Arial Black" panose="020B0A04020102020204" charset="0"/>
              <a:ea typeface="Swiss721BT-BoldCondensed-SC700"/>
              <a:cs typeface="Arial Black" panose="020B0A0402010202020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0260" y="2552065"/>
            <a:ext cx="9587865" cy="30346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CSP was classified into three types (I, II, and III) based on the relationship between the gestation sac and previous CS scar site as determined by ultrasound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endParaRPr lang="en-US" altLang="en-US" sz="200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 sz="2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 Black" panose="020B0A04020102020204" charset="0"/>
                <a:cs typeface="Arial Black" panose="020B0A04020102020204" charset="0"/>
              </a:rPr>
              <a:t>A type I (or endogenic) CSP</a:t>
            </a: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 implants on the 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scar and grows inwards 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r>
              <a:rPr lang="en-US" altLang="en-US" sz="200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types II or III (exogenic) CSPs</a:t>
            </a:r>
            <a:r>
              <a:rPr lang="en-US" altLang="en-US" sz="2000">
                <a:latin typeface="Arial Black" panose="020B0A04020102020204" charset="0"/>
                <a:cs typeface="Arial Black" panose="020B0A04020102020204" charset="0"/>
              </a:rPr>
              <a:t> implant deep in a well vascularised CSD with an overlying RMT &lt;3 mm and grow out towards the abdominal cavity.</a:t>
            </a:r>
            <a:endParaRPr lang="en-US" altLang="en-US" sz="2000">
              <a:latin typeface="Arial Black" panose="020B0A04020102020204" charset="0"/>
              <a:cs typeface="Arial Black" panose="020B0A04020102020204" charset="0"/>
            </a:endParaRPr>
          </a:p>
          <a:p>
            <a:pPr marL="285750" indent="-285750">
              <a:buFont typeface="Wingdings" panose="05000000000000000000" charset="0"/>
              <a:buChar char="q"/>
            </a:pPr>
            <a:endParaRPr lang="en-US" sz="20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8" name="Picture 7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r="12507"/>
          <a:stretch>
            <a:fillRect/>
          </a:stretch>
        </p:blipFill>
        <p:spPr>
          <a:xfrm>
            <a:off x="8237855" y="784225"/>
            <a:ext cx="3391535" cy="4523105"/>
          </a:xfrm>
        </p:spPr>
      </p:pic>
      <p:sp>
        <p:nvSpPr>
          <p:cNvPr id="4" name="Text Box 3"/>
          <p:cNvSpPr txBox="1"/>
          <p:nvPr/>
        </p:nvSpPr>
        <p:spPr>
          <a:xfrm>
            <a:off x="135255" y="283845"/>
            <a:ext cx="6395085" cy="5198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2800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Cesarean Scar Pregnancy‑in the Niche and on the Scar</a:t>
            </a:r>
            <a:endParaRPr lang="en-US" altLang="en-US" sz="2800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endParaRPr lang="en-US" altLang="en-US" sz="2800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40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“On the scar”</a:t>
            </a:r>
            <a:r>
              <a:rPr lang="en-US" altLang="en-US" sz="2400">
                <a:latin typeface="Arial Black" panose="020B0A04020102020204" charset="0"/>
                <a:cs typeface="Arial Black" panose="020B0A04020102020204" charset="0"/>
              </a:rPr>
              <a:t> implantations have a measurable myometrial thickness between the conceptus and anterior uterine surface and bladder and generally better outcomes </a:t>
            </a:r>
            <a:endParaRPr lang="en-US" altLang="en-US" sz="2400">
              <a:latin typeface="Arial Black" panose="020B0A04020102020204" charset="0"/>
              <a:cs typeface="Arial Black" panose="020B0A04020102020204" charset="0"/>
            </a:endParaRPr>
          </a:p>
          <a:p>
            <a:pPr marL="342900" indent="-342900">
              <a:buFont typeface="Wingdings" panose="05000000000000000000" charset="0"/>
              <a:buChar char="q"/>
            </a:pPr>
            <a:r>
              <a:rPr lang="en-US" altLang="en-US" sz="240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“in the niche”</a:t>
            </a:r>
            <a:r>
              <a:rPr lang="en-US" altLang="en-US" sz="2400">
                <a:latin typeface="Arial Black" panose="020B0A04020102020204" charset="0"/>
                <a:cs typeface="Arial Black" panose="020B0A04020102020204" charset="0"/>
              </a:rPr>
              <a:t> implantations which are intimately related to </a:t>
            </a:r>
            <a:endParaRPr lang="en-US" altLang="en-US" sz="2400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en-US" sz="2400">
                <a:latin typeface="Arial Black" panose="020B0A04020102020204" charset="0"/>
                <a:cs typeface="Arial Black" panose="020B0A04020102020204" charset="0"/>
              </a:rPr>
              <a:t>the anterior uterine surface close to the bladder with minimal </a:t>
            </a:r>
            <a:endParaRPr lang="en-US" altLang="en-US" sz="2400">
              <a:latin typeface="Arial Black" panose="020B0A04020102020204" charset="0"/>
              <a:cs typeface="Arial Black" panose="020B0A04020102020204" charset="0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en-US" sz="2400">
                <a:latin typeface="Arial Black" panose="020B0A04020102020204" charset="0"/>
                <a:cs typeface="Arial Black" panose="020B0A04020102020204" charset="0"/>
              </a:rPr>
              <a:t>if any, intervening myometrium</a:t>
            </a:r>
            <a:endParaRPr lang="en-US" altLang="en-US" sz="240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6" name="Picture 5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23825" y="3184525"/>
            <a:ext cx="6115050" cy="489585"/>
          </a:xfrm>
          <a:prstGeom prst="rect">
            <a:avLst/>
          </a:prstGeom>
        </p:spPr>
        <p:txBody>
          <a:bodyPr wrap="square" lIns="144000" tIns="0" rIns="144000" bIns="0" anchor="ctr" anchorCtr="0">
            <a:norm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charset="0"/>
                <a:ea typeface="华文行楷" panose="02010800040101010101" pitchFamily="2" charset="-122"/>
                <a:cs typeface="Arial Black" panose="020B0A04020102020204" charset="0"/>
              </a:rPr>
              <a:t>clinical presentation</a:t>
            </a:r>
            <a:endParaRPr kumimoji="0" lang="en-US" altLang="zh-CN" sz="2000" b="1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charset="0"/>
              <a:ea typeface="华文行楷" panose="02010800040101010101" pitchFamily="2" charset="-122"/>
              <a:cs typeface="Arial Black" panose="020B0A04020102020204" charset="0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 b="5898"/>
          <a:stretch>
            <a:fillRect/>
          </a:stretch>
        </p:blipFill>
        <p:spPr>
          <a:xfrm>
            <a:off x="436245" y="101600"/>
            <a:ext cx="5489921" cy="2997200"/>
          </a:xfrm>
        </p:spPr>
      </p:pic>
      <p:sp>
        <p:nvSpPr>
          <p:cNvPr id="5" name="Oval 4"/>
          <p:cNvSpPr/>
          <p:nvPr/>
        </p:nvSpPr>
        <p:spPr>
          <a:xfrm>
            <a:off x="8122285" y="101600"/>
            <a:ext cx="3421380" cy="28759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asymptomatic and diagnosed incidentally </a:t>
            </a:r>
            <a:endParaRPr lang="en-US" altLang="en-US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r>
              <a:rPr lang="en-US" altLang="en-US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during a routine first‑trimester ultrasound</a:t>
            </a:r>
            <a:endParaRPr lang="en-US" altLang="en-US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9390" y="3759835"/>
            <a:ext cx="3221990" cy="22269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The most frequent </a:t>
            </a:r>
            <a:endParaRPr lang="en-US" altLang="en-US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r>
              <a:rPr lang="en-US" altLang="en-US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symptom is light, painless vaginal bleeding</a:t>
            </a:r>
            <a:endParaRPr lang="en-US" altLang="en-US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38855" y="3887470"/>
            <a:ext cx="3418205" cy="20993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Clinical </a:t>
            </a:r>
            <a:endParaRPr lang="en-US" altLang="en-US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r>
              <a:rPr lang="en-US" altLang="en-US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examination is often unremarkable</a:t>
            </a:r>
            <a:endParaRPr lang="en-US" altLang="en-US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74535" y="3760470"/>
            <a:ext cx="3282950" cy="21494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>
                <a:solidFill>
                  <a:srgbClr val="7030A0"/>
                </a:solidFill>
                <a:latin typeface="Arial Black" panose="020B0A04020102020204" charset="0"/>
                <a:cs typeface="Arial Black" panose="020B0A04020102020204" charset="0"/>
              </a:rPr>
              <a:t>mild lower abdominal pain and tenderness</a:t>
            </a:r>
            <a:endParaRPr lang="en-US" altLang="en-US">
              <a:solidFill>
                <a:srgbClr val="7030A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10" name="Picture 9" descr="A logo of a person with colorful leav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99" y="5043057"/>
            <a:ext cx="1841440" cy="17363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MH" val="20170419093302"/>
  <p:tag name="MH_LIBRARY" val="GRAPHIC"/>
</p:tagLst>
</file>

<file path=ppt/tags/tag10.xml><?xml version="1.0" encoding="utf-8"?>
<p:tagLst xmlns:p="http://schemas.openxmlformats.org/presentationml/2006/main">
  <p:tag name="MH" val="20170419093142"/>
  <p:tag name="MH_LIBRARY" val="GRAPHIC"/>
</p:tagLst>
</file>

<file path=ppt/tags/tag11.xml><?xml version="1.0" encoding="utf-8"?>
<p:tagLst xmlns:p="http://schemas.openxmlformats.org/presentationml/2006/main">
  <p:tag name="MH" val="20170419093142"/>
  <p:tag name="MH_LIBRARY" val="GRAPHIC"/>
</p:tagLst>
</file>

<file path=ppt/tags/tag12.xml><?xml version="1.0" encoding="utf-8"?>
<p:tagLst xmlns:p="http://schemas.openxmlformats.org/presentationml/2006/main">
  <p:tag name="MH" val="20170419093148"/>
  <p:tag name="MH_LIBRARY" val="GRAPHIC"/>
</p:tagLst>
</file>

<file path=ppt/tags/tag13.xml><?xml version="1.0" encoding="utf-8"?>
<p:tagLst xmlns:p="http://schemas.openxmlformats.org/presentationml/2006/main">
  <p:tag name="MH" val="20170419093148"/>
  <p:tag name="MH_LIBRARY" val="GRAPHIC"/>
</p:tagLst>
</file>

<file path=ppt/tags/tag14.xml><?xml version="1.0" encoding="utf-8"?>
<p:tagLst xmlns:p="http://schemas.openxmlformats.org/presentationml/2006/main">
  <p:tag name="MH" val="20170419093156"/>
  <p:tag name="MH_LIBRARY" val="GRAPHIC"/>
</p:tagLst>
</file>

<file path=ppt/tags/tag15.xml><?xml version="1.0" encoding="utf-8"?>
<p:tagLst xmlns:p="http://schemas.openxmlformats.org/presentationml/2006/main">
  <p:tag name="MH" val="20170419093204"/>
  <p:tag name="MH_LIBRARY" val="GRAPHIC"/>
  <p:tag name="MH_ORDER" val="Rectangle 5"/>
</p:tagLst>
</file>

<file path=ppt/tags/tag16.xml><?xml version="1.0" encoding="utf-8"?>
<p:tagLst xmlns:p="http://schemas.openxmlformats.org/presentationml/2006/main">
  <p:tag name="MH" val="20170419093204"/>
  <p:tag name="MH_LIBRARY" val="GRAPHIC"/>
</p:tagLst>
</file>

<file path=ppt/tags/tag17.xml><?xml version="1.0" encoding="utf-8"?>
<p:tagLst xmlns:p="http://schemas.openxmlformats.org/presentationml/2006/main">
  <p:tag name="MH" val="20170419093210"/>
  <p:tag name="MH_LIBRARY" val="GRAPHIC"/>
  <p:tag name="MH_ORDER" val="Rectangle 9"/>
</p:tagLst>
</file>

<file path=ppt/tags/tag18.xml><?xml version="1.0" encoding="utf-8"?>
<p:tagLst xmlns:p="http://schemas.openxmlformats.org/presentationml/2006/main">
  <p:tag name="MH" val="20170419093210"/>
  <p:tag name="MH_LIBRARY" val="GRAPHIC"/>
  <p:tag name="MH_ORDER" val="Rectangle 9"/>
</p:tagLst>
</file>

<file path=ppt/tags/tag19.xml><?xml version="1.0" encoding="utf-8"?>
<p:tagLst xmlns:p="http://schemas.openxmlformats.org/presentationml/2006/main">
  <p:tag name="MH" val="20170419093210"/>
  <p:tag name="MH_LIBRARY" val="GRAPHIC"/>
</p:tagLst>
</file>

<file path=ppt/tags/tag2.xml><?xml version="1.0" encoding="utf-8"?>
<p:tagLst xmlns:p="http://schemas.openxmlformats.org/presentationml/2006/main">
  <p:tag name="MH" val="20170419093120"/>
  <p:tag name="MH_LIBRARY" val="GRAPHIC"/>
  <p:tag name="MH_ORDER" val="Img1"/>
</p:tagLst>
</file>

<file path=ppt/tags/tag20.xml><?xml version="1.0" encoding="utf-8"?>
<p:tagLst xmlns:p="http://schemas.openxmlformats.org/presentationml/2006/main">
  <p:tag name="MH" val="20170419093216"/>
  <p:tag name="MH_LIBRARY" val="GRAPHIC"/>
</p:tagLst>
</file>

<file path=ppt/tags/tag21.xml><?xml version="1.0" encoding="utf-8"?>
<p:tagLst xmlns:p="http://schemas.openxmlformats.org/presentationml/2006/main">
  <p:tag name="MH" val="20170419093225"/>
  <p:tag name="MH_LIBRARY" val="GRAPHIC"/>
</p:tagLst>
</file>

<file path=ppt/tags/tag22.xml><?xml version="1.0" encoding="utf-8"?>
<p:tagLst xmlns:p="http://schemas.openxmlformats.org/presentationml/2006/main">
  <p:tag name="MH" val="20170419093216"/>
  <p:tag name="MH_LIBRARY" val="GRAPHIC"/>
  <p:tag name="MH_ORDER" val="Rectangle 9"/>
</p:tagLst>
</file>

<file path=ppt/tags/tag23.xml><?xml version="1.0" encoding="utf-8"?>
<p:tagLst xmlns:p="http://schemas.openxmlformats.org/presentationml/2006/main">
  <p:tag name="MH" val="20170419093248"/>
  <p:tag name="MH_LIBRARY" val="GRAPHIC"/>
</p:tagLst>
</file>

<file path=ppt/tags/tag24.xml><?xml version="1.0" encoding="utf-8"?>
<p:tagLst xmlns:p="http://schemas.openxmlformats.org/presentationml/2006/main">
  <p:tag name="MH" val="20170419093302"/>
  <p:tag name="MH_LIBRARY" val="GRAPHIC"/>
</p:tagLst>
</file>

<file path=ppt/tags/tag3.xml><?xml version="1.0" encoding="utf-8"?>
<p:tagLst xmlns:p="http://schemas.openxmlformats.org/presentationml/2006/main">
  <p:tag name="MH" val="20170419093120"/>
  <p:tag name="MH_LIBRARY" val="GRAPHIC"/>
  <p:tag name="MH_ORDER" val="Rectangle 1"/>
</p:tagLst>
</file>

<file path=ppt/tags/tag4.xml><?xml version="1.0" encoding="utf-8"?>
<p:tagLst xmlns:p="http://schemas.openxmlformats.org/presentationml/2006/main">
  <p:tag name="MH" val="20170419093120"/>
  <p:tag name="MH_LIBRARY" val="GRAPHIC"/>
</p:tagLst>
</file>

<file path=ppt/tags/tag5.xml><?xml version="1.0" encoding="utf-8"?>
<p:tagLst xmlns:p="http://schemas.openxmlformats.org/presentationml/2006/main">
  <p:tag name="MH" val="20170419093128"/>
  <p:tag name="MH_LIBRARY" val="GRAPHIC"/>
  <p:tag name="MH_ORDER" val="Rectangle 9"/>
</p:tagLst>
</file>

<file path=ppt/tags/tag6.xml><?xml version="1.0" encoding="utf-8"?>
<p:tagLst xmlns:p="http://schemas.openxmlformats.org/presentationml/2006/main">
  <p:tag name="MH" val="20170419093128"/>
  <p:tag name="MH_LIBRARY" val="GRAPHIC"/>
</p:tagLst>
</file>

<file path=ppt/tags/tag7.xml><?xml version="1.0" encoding="utf-8"?>
<p:tagLst xmlns:p="http://schemas.openxmlformats.org/presentationml/2006/main">
  <p:tag name="MH" val="20170419093135"/>
  <p:tag name="MH_LIBRARY" val="GRAPHIC"/>
</p:tagLst>
</file>

<file path=ppt/tags/tag8.xml><?xml version="1.0" encoding="utf-8"?>
<p:tagLst xmlns:p="http://schemas.openxmlformats.org/presentationml/2006/main">
  <p:tag name="MH" val="20170419093142"/>
  <p:tag name="MH_LIBRARY" val="GRAPHIC"/>
  <p:tag name="MH_ORDER" val="Rectangle 6"/>
</p:tagLst>
</file>

<file path=ppt/tags/tag9.xml><?xml version="1.0" encoding="utf-8"?>
<p:tagLst xmlns:p="http://schemas.openxmlformats.org/presentationml/2006/main">
  <p:tag name="MH" val="20170419093142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6398</Words>
  <Application>WPS Presentation</Application>
  <PresentationFormat>宽屏</PresentationFormat>
  <Paragraphs>165</Paragraphs>
  <Slides>29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53" baseType="lpstr">
      <vt:lpstr>Arial</vt:lpstr>
      <vt:lpstr>SimSun</vt:lpstr>
      <vt:lpstr>Wingdings</vt:lpstr>
      <vt:lpstr>等线</vt:lpstr>
      <vt:lpstr>方正启体简体</vt:lpstr>
      <vt:lpstr>Edwardian Script ITC</vt:lpstr>
      <vt:lpstr>Aparajita</vt:lpstr>
      <vt:lpstr>Nirmala UI</vt:lpstr>
      <vt:lpstr>华文行楷</vt:lpstr>
      <vt:lpstr>幼圆</vt:lpstr>
      <vt:lpstr>Mongolian Baiti</vt:lpstr>
      <vt:lpstr>Microsoft YaHei</vt:lpstr>
      <vt:lpstr>Arial Unicode MS</vt:lpstr>
      <vt:lpstr>华文仿宋</vt:lpstr>
      <vt:lpstr>Bahnschrift</vt:lpstr>
      <vt:lpstr>Arial Black</vt:lpstr>
      <vt:lpstr>Swiss721BT-BoldCondensed-SC700</vt:lpstr>
      <vt:lpstr>Segoe Print</vt:lpstr>
      <vt:lpstr>等线</vt:lpstr>
      <vt:lpstr>Wingdings</vt:lpstr>
      <vt:lpstr>等线 Light</vt:lpstr>
      <vt:lpstr>URWPalladioL-Roma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wang</dc:creator>
  <cp:lastModifiedBy>ASUS</cp:lastModifiedBy>
  <cp:revision>38</cp:revision>
  <dcterms:created xsi:type="dcterms:W3CDTF">2019-03-12T01:41:00Z</dcterms:created>
  <dcterms:modified xsi:type="dcterms:W3CDTF">2025-01-30T10:41:02Z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1033-12.2.0.19805</vt:lpwstr>
  </property>
  <property fmtid="{D5CDD505-2E9C-101B-9397-08002B2CF9AE}" pid="3" name="ICV">
    <vt:lpwstr>FF88C9CC040D4A95A8F8DF0C12F171A8_11</vt:lpwstr>
  </property>
</Properties>
</file>