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2874F-3640-674B-BB49-B848D98A2E78}"/>
              </a:ext>
            </a:extLst>
          </p:cNvPr>
          <p:cNvSpPr>
            <a:spLocks noGrp="1"/>
          </p:cNvSpPr>
          <p:nvPr>
            <p:ph type="ctrTitle"/>
          </p:nvPr>
        </p:nvSpPr>
        <p:spPr/>
        <p:txBody>
          <a:bodyPr/>
          <a:lstStyle/>
          <a:p>
            <a:pPr algn="ctr"/>
            <a:r>
              <a:rPr lang="en-US" dirty="0"/>
              <a:t>Diagnostic and therapeutic options in recurrent implantation failure </a:t>
            </a:r>
          </a:p>
        </p:txBody>
      </p:sp>
      <p:sp>
        <p:nvSpPr>
          <p:cNvPr id="3" name="Subtitle 2">
            <a:extLst>
              <a:ext uri="{FF2B5EF4-FFF2-40B4-BE49-F238E27FC236}">
                <a16:creationId xmlns:a16="http://schemas.microsoft.com/office/drawing/2014/main" id="{C479547C-8B1A-5346-8EE1-CFC2F3144231}"/>
              </a:ext>
            </a:extLst>
          </p:cNvPr>
          <p:cNvSpPr>
            <a:spLocks noGrp="1"/>
          </p:cNvSpPr>
          <p:nvPr>
            <p:ph type="subTitle" idx="1"/>
          </p:nvPr>
        </p:nvSpPr>
        <p:spPr/>
        <p:txBody>
          <a:bodyPr>
            <a:normAutofit fontScale="92500" lnSpcReduction="20000"/>
          </a:bodyPr>
          <a:lstStyle/>
          <a:p>
            <a:pPr algn="ctr"/>
            <a:r>
              <a:rPr lang="en-US" sz="3600" dirty="0" err="1"/>
              <a:t>Dr</a:t>
            </a:r>
            <a:r>
              <a:rPr lang="en-US" sz="3600" dirty="0"/>
              <a:t> </a:t>
            </a:r>
            <a:r>
              <a:rPr lang="en-US" sz="3600" dirty="0" err="1"/>
              <a:t>Saeede</a:t>
            </a:r>
            <a:r>
              <a:rPr lang="en-US" sz="3600" dirty="0"/>
              <a:t> </a:t>
            </a:r>
            <a:r>
              <a:rPr lang="en-US" sz="3600" dirty="0" err="1"/>
              <a:t>Shahsavari</a:t>
            </a:r>
            <a:endParaRPr lang="en-US" sz="3600" dirty="0"/>
          </a:p>
          <a:p>
            <a:pPr algn="ctr"/>
            <a:r>
              <a:rPr lang="en-US" sz="3600" dirty="0"/>
              <a:t>Infertility Fellowship</a:t>
            </a:r>
            <a:endParaRPr lang="en-US" dirty="0"/>
          </a:p>
        </p:txBody>
      </p:sp>
    </p:spTree>
    <p:extLst>
      <p:ext uri="{BB962C8B-B14F-4D97-AF65-F5344CB8AC3E}">
        <p14:creationId xmlns:p14="http://schemas.microsoft.com/office/powerpoint/2010/main" val="71212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Endometrial receptivity analysis and related assays</a:t>
            </a:r>
          </a:p>
        </p:txBody>
      </p:sp>
      <p:sp>
        <p:nvSpPr>
          <p:cNvPr id="3" name="Content Placeholder 2"/>
          <p:cNvSpPr>
            <a:spLocks noGrp="1"/>
          </p:cNvSpPr>
          <p:nvPr>
            <p:ph idx="1"/>
          </p:nvPr>
        </p:nvSpPr>
        <p:spPr>
          <a:xfrm>
            <a:off x="535326" y="2098460"/>
            <a:ext cx="8596668" cy="3880773"/>
          </a:xfrm>
        </p:spPr>
        <p:txBody>
          <a:bodyPr>
            <a:normAutofit/>
          </a:bodyPr>
          <a:lstStyle/>
          <a:p>
            <a:r>
              <a:rPr lang="en-US"/>
              <a:t> </a:t>
            </a:r>
            <a:r>
              <a:rPr lang="en-US" dirty="0"/>
              <a:t>different genomic signatures between pre-receptive and receptive </a:t>
            </a:r>
            <a:r>
              <a:rPr lang="en-US"/>
              <a:t>endometrium.</a:t>
            </a:r>
            <a:endParaRPr lang="fa-IR"/>
          </a:p>
          <a:p>
            <a:r>
              <a:rPr lang="en-US"/>
              <a:t>premise </a:t>
            </a:r>
            <a:r>
              <a:rPr lang="en-US" dirty="0"/>
              <a:t>that the window of receptivity is present for a highly specific period of time defined by </a:t>
            </a:r>
            <a:r>
              <a:rPr lang="en-US"/>
              <a:t>hormone exposures.</a:t>
            </a:r>
          </a:p>
          <a:p>
            <a:r>
              <a:rPr lang="en-US"/>
              <a:t>Alonso et al. utilized this analysis to show that approximately 25% of patients with RIF had an altered window of implantation (WOI), with the correct gene signaThese results argued for personalized embryo transfer (pET) timing. </a:t>
            </a:r>
            <a:endParaRPr lang="en-US" dirty="0"/>
          </a:p>
        </p:txBody>
      </p:sp>
    </p:spTree>
    <p:extLst>
      <p:ext uri="{BB962C8B-B14F-4D97-AF65-F5344CB8AC3E}">
        <p14:creationId xmlns:p14="http://schemas.microsoft.com/office/powerpoint/2010/main" val="39272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99804"/>
            <a:ext cx="8501302" cy="2090567"/>
          </a:xfrm>
        </p:spPr>
        <p:txBody>
          <a:bodyPr/>
          <a:lstStyle/>
          <a:p>
            <a:pPr algn="ctr"/>
            <a:r>
              <a:rPr lang="en-US" dirty="0"/>
              <a:t>Management options for unexplained recurrent implantation failure</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50870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and therapeutic laparoscopy</a:t>
            </a:r>
          </a:p>
        </p:txBody>
      </p:sp>
      <p:sp>
        <p:nvSpPr>
          <p:cNvPr id="3" name="Content Placeholder 2"/>
          <p:cNvSpPr>
            <a:spLocks noGrp="1"/>
          </p:cNvSpPr>
          <p:nvPr>
            <p:ph idx="1"/>
          </p:nvPr>
        </p:nvSpPr>
        <p:spPr/>
        <p:txBody>
          <a:bodyPr>
            <a:normAutofit/>
          </a:bodyPr>
          <a:lstStyle/>
          <a:p>
            <a:r>
              <a:rPr lang="en-US"/>
              <a:t>increased </a:t>
            </a:r>
            <a:r>
              <a:rPr lang="en-US" dirty="0"/>
              <a:t>success of IVF after prolonged pituitary downregulation in women with endometriosis or surgery</a:t>
            </a:r>
          </a:p>
          <a:p>
            <a:r>
              <a:rPr lang="en-US"/>
              <a:t> </a:t>
            </a:r>
            <a:r>
              <a:rPr lang="en-US" dirty="0"/>
              <a:t>identify and treat otherwise unrecognized endometriosis.</a:t>
            </a:r>
          </a:p>
          <a:p>
            <a:r>
              <a:rPr lang="en-US" dirty="0"/>
              <a:t>the American Society for Reproductive Medicine (ASRM) citing, “the number of laparoscopies that need to be performed to gain one additional pregnancy is actually 40”.</a:t>
            </a:r>
          </a:p>
          <a:p>
            <a:r>
              <a:rPr lang="en-US" dirty="0"/>
              <a:t>women with significant dysmenorrhea or with abnormal BCL6 or miRNA testing have a dramatically increased chance of endometriosis.</a:t>
            </a:r>
          </a:p>
        </p:txBody>
      </p:sp>
    </p:spTree>
    <p:extLst>
      <p:ext uri="{BB962C8B-B14F-4D97-AF65-F5344CB8AC3E}">
        <p14:creationId xmlns:p14="http://schemas.microsoft.com/office/powerpoint/2010/main" val="308079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Intrauterine human chorionic gonadotropin</a:t>
            </a:r>
          </a:p>
        </p:txBody>
      </p:sp>
      <p:sp>
        <p:nvSpPr>
          <p:cNvPr id="3" name="Content Placeholder 2"/>
          <p:cNvSpPr>
            <a:spLocks noGrp="1"/>
          </p:cNvSpPr>
          <p:nvPr>
            <p:ph idx="1"/>
          </p:nvPr>
        </p:nvSpPr>
        <p:spPr/>
        <p:txBody>
          <a:bodyPr/>
          <a:lstStyle/>
          <a:p>
            <a:r>
              <a:rPr lang="en-US" dirty="0"/>
              <a:t>Human chorionic gonadotropin (</a:t>
            </a:r>
            <a:r>
              <a:rPr lang="en-US" dirty="0" err="1"/>
              <a:t>hCG</a:t>
            </a:r>
            <a:r>
              <a:rPr lang="en-US" dirty="0"/>
              <a:t>) is produced by the </a:t>
            </a:r>
            <a:r>
              <a:rPr lang="en-US" dirty="0" err="1"/>
              <a:t>trophectoderm</a:t>
            </a:r>
            <a:r>
              <a:rPr lang="en-US" dirty="0"/>
              <a:t> and aids in embryonic invasion.</a:t>
            </a:r>
          </a:p>
          <a:p>
            <a:r>
              <a:rPr lang="en-US" dirty="0"/>
              <a:t>The </a:t>
            </a:r>
            <a:r>
              <a:rPr lang="en-US" dirty="0" err="1"/>
              <a:t>hCG</a:t>
            </a:r>
            <a:r>
              <a:rPr lang="en-US" dirty="0"/>
              <a:t> receptor is highly expressed in the endometrium.</a:t>
            </a:r>
          </a:p>
          <a:p>
            <a:r>
              <a:rPr lang="en-US" dirty="0" err="1"/>
              <a:t>hCG</a:t>
            </a:r>
            <a:r>
              <a:rPr lang="en-US" dirty="0"/>
              <a:t> coordinate cytokine secretion during the receptive period.</a:t>
            </a:r>
          </a:p>
        </p:txBody>
      </p:sp>
    </p:spTree>
    <p:extLst>
      <p:ext uri="{BB962C8B-B14F-4D97-AF65-F5344CB8AC3E}">
        <p14:creationId xmlns:p14="http://schemas.microsoft.com/office/powerpoint/2010/main" val="78238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 2018 Cochrane review </a:t>
            </a:r>
            <a:r>
              <a:rPr lang="en-US"/>
              <a:t>of 17 </a:t>
            </a:r>
            <a:r>
              <a:rPr lang="en-US" dirty="0"/>
              <a:t>(RCTs) concluded that while exogenous </a:t>
            </a:r>
            <a:r>
              <a:rPr lang="en-US" dirty="0" err="1"/>
              <a:t>hCG</a:t>
            </a:r>
            <a:r>
              <a:rPr lang="en-US" dirty="0"/>
              <a:t> may provide value in the transfer of </a:t>
            </a:r>
            <a:r>
              <a:rPr lang="en-US"/>
              <a:t>cleavage-stage embryos</a:t>
            </a:r>
            <a:endParaRPr lang="en-US" dirty="0"/>
          </a:p>
          <a:p>
            <a:r>
              <a:rPr lang="en-US" dirty="0"/>
              <a:t>several </a:t>
            </a:r>
            <a:r>
              <a:rPr lang="en-US"/>
              <a:t>studies that </a:t>
            </a:r>
            <a:r>
              <a:rPr lang="en-US" dirty="0"/>
              <a:t>examined the role of </a:t>
            </a:r>
            <a:r>
              <a:rPr lang="en-US"/>
              <a:t>this intervention </a:t>
            </a:r>
            <a:r>
              <a:rPr lang="en-US" dirty="0"/>
              <a:t>found significant improvement in pregnancy rates.</a:t>
            </a:r>
          </a:p>
          <a:p>
            <a:r>
              <a:rPr lang="en-US" dirty="0"/>
              <a:t>A recent systematic review concluded that </a:t>
            </a:r>
            <a:r>
              <a:rPr lang="en-US" dirty="0" err="1"/>
              <a:t>hCG</a:t>
            </a:r>
            <a:r>
              <a:rPr lang="en-US" dirty="0"/>
              <a:t> improved clinical pregnancy rates and live birth rates while reducing miscarriage.</a:t>
            </a:r>
          </a:p>
        </p:txBody>
      </p:sp>
    </p:spTree>
    <p:extLst>
      <p:ext uri="{BB962C8B-B14F-4D97-AF65-F5344CB8AC3E}">
        <p14:creationId xmlns:p14="http://schemas.microsoft.com/office/powerpoint/2010/main" val="2607470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Endometrial injury or “scratch”</a:t>
            </a:r>
          </a:p>
        </p:txBody>
      </p:sp>
      <p:sp>
        <p:nvSpPr>
          <p:cNvPr id="3" name="Content Placeholder 2"/>
          <p:cNvSpPr>
            <a:spLocks noGrp="1"/>
          </p:cNvSpPr>
          <p:nvPr>
            <p:ph idx="1"/>
          </p:nvPr>
        </p:nvSpPr>
        <p:spPr/>
        <p:txBody>
          <a:bodyPr>
            <a:normAutofit/>
          </a:bodyPr>
          <a:lstStyle/>
          <a:p>
            <a:r>
              <a:rPr lang="en-US"/>
              <a:t> </a:t>
            </a:r>
            <a:r>
              <a:rPr lang="en-US" dirty="0"/>
              <a:t>inciting an acute </a:t>
            </a:r>
            <a:r>
              <a:rPr lang="en-US"/>
              <a:t>inflammatory reaction</a:t>
            </a:r>
            <a:endParaRPr lang="fa-IR"/>
          </a:p>
          <a:p>
            <a:r>
              <a:rPr lang="en-US"/>
              <a:t> release cytokines </a:t>
            </a:r>
            <a:r>
              <a:rPr lang="en-US" dirty="0"/>
              <a:t>and growth factors known to promote implantation.</a:t>
            </a:r>
          </a:p>
          <a:p>
            <a:r>
              <a:rPr lang="en-US" dirty="0"/>
              <a:t>Optimal timing of the procedure was the cycle preceding transfer, with same-cycle scratch possibly detrimental to pregnancy rate.</a:t>
            </a:r>
          </a:p>
          <a:p>
            <a:r>
              <a:rPr lang="en-US" dirty="0"/>
              <a:t>a more recent study did find improved pregnancy rates with endometrial injury performed during menstruation of the same cycle (64% versus 48%, P = </a:t>
            </a:r>
            <a:r>
              <a:rPr lang="en-US"/>
              <a:t>0.023).</a:t>
            </a:r>
            <a:endParaRPr lang="en-US" dirty="0"/>
          </a:p>
        </p:txBody>
      </p:sp>
    </p:spTree>
    <p:extLst>
      <p:ext uri="{BB962C8B-B14F-4D97-AF65-F5344CB8AC3E}">
        <p14:creationId xmlns:p14="http://schemas.microsoft.com/office/powerpoint/2010/main" val="2760543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Potdar et al. and Vitagliano et al. published comprehensive reviews and meta-analyses concluding that this intervention does impart significant benefit for women with prior implantation failure.</a:t>
            </a:r>
            <a:endParaRPr lang="fa-IR"/>
          </a:p>
          <a:p>
            <a:pPr marL="0" indent="0">
              <a:buNone/>
            </a:pPr>
            <a:endParaRPr lang="fa-IR"/>
          </a:p>
          <a:p>
            <a:r>
              <a:rPr lang="en-US"/>
              <a:t>a </a:t>
            </a:r>
            <a:r>
              <a:rPr lang="en-US" dirty="0"/>
              <a:t>large RCT of 1,364 women published in 2019 showed no advantage to endometrial </a:t>
            </a:r>
            <a:r>
              <a:rPr lang="en-US"/>
              <a:t>injury </a:t>
            </a:r>
            <a:endParaRPr lang="en-US" dirty="0"/>
          </a:p>
        </p:txBody>
      </p:sp>
    </p:spTree>
    <p:extLst>
      <p:ext uri="{BB962C8B-B14F-4D97-AF65-F5344CB8AC3E}">
        <p14:creationId xmlns:p14="http://schemas.microsoft.com/office/powerpoint/2010/main" val="367583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Granulocyte colony-stimulating factor</a:t>
            </a:r>
          </a:p>
        </p:txBody>
      </p:sp>
      <p:sp>
        <p:nvSpPr>
          <p:cNvPr id="3" name="Content Placeholder 2"/>
          <p:cNvSpPr>
            <a:spLocks noGrp="1"/>
          </p:cNvSpPr>
          <p:nvPr>
            <p:ph idx="1"/>
          </p:nvPr>
        </p:nvSpPr>
        <p:spPr/>
        <p:txBody>
          <a:bodyPr/>
          <a:lstStyle/>
          <a:p>
            <a:r>
              <a:rPr lang="en-US"/>
              <a:t> </a:t>
            </a:r>
            <a:r>
              <a:rPr lang="en-US" dirty="0"/>
              <a:t>improve </a:t>
            </a:r>
            <a:r>
              <a:rPr lang="en-US"/>
              <a:t>endometrial thickness</a:t>
            </a:r>
            <a:endParaRPr lang="en-US" dirty="0"/>
          </a:p>
          <a:p>
            <a:r>
              <a:rPr lang="en-US" dirty="0"/>
              <a:t>The data on the use of GCSF to improve endometrial thickness have been conflicting.</a:t>
            </a:r>
          </a:p>
          <a:p>
            <a:r>
              <a:rPr lang="en-US" dirty="0"/>
              <a:t>several </a:t>
            </a:r>
            <a:r>
              <a:rPr lang="en-US"/>
              <a:t>groups </a:t>
            </a:r>
            <a:r>
              <a:rPr lang="fa-IR"/>
              <a:t>were </a:t>
            </a:r>
            <a:r>
              <a:rPr lang="en-US"/>
              <a:t>supporting </a:t>
            </a:r>
            <a:r>
              <a:rPr lang="en-US" dirty="0"/>
              <a:t>improved endometrial thickness and pregnancy rates.</a:t>
            </a:r>
          </a:p>
          <a:p>
            <a:r>
              <a:rPr lang="en-US" dirty="0"/>
              <a:t>we interpret the evidence as not supporting the use of GCSF to improve endometrial thickness.</a:t>
            </a:r>
          </a:p>
        </p:txBody>
      </p:sp>
    </p:spTree>
    <p:extLst>
      <p:ext uri="{BB962C8B-B14F-4D97-AF65-F5344CB8AC3E}">
        <p14:creationId xmlns:p14="http://schemas.microsoft.com/office/powerpoint/2010/main" val="3063630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 </a:t>
            </a:r>
            <a:r>
              <a:rPr lang="en-US" dirty="0"/>
              <a:t>independent of </a:t>
            </a:r>
            <a:r>
              <a:rPr lang="en-US"/>
              <a:t>endometrial thickness</a:t>
            </a:r>
            <a:endParaRPr lang="fa-IR"/>
          </a:p>
          <a:p>
            <a:r>
              <a:rPr lang="en-US"/>
              <a:t>a </a:t>
            </a:r>
            <a:r>
              <a:rPr lang="en-US" dirty="0"/>
              <a:t>single </a:t>
            </a:r>
            <a:r>
              <a:rPr lang="en-US" dirty="0" err="1"/>
              <a:t>unblinded</a:t>
            </a:r>
            <a:r>
              <a:rPr lang="en-US" dirty="0"/>
              <a:t> RCT that demonstrates significantly improved implantation   and   live birth </a:t>
            </a:r>
            <a:r>
              <a:rPr lang="en-US"/>
              <a:t>rates.</a:t>
            </a:r>
          </a:p>
        </p:txBody>
      </p:sp>
    </p:spTree>
    <p:extLst>
      <p:ext uri="{BB962C8B-B14F-4D97-AF65-F5344CB8AC3E}">
        <p14:creationId xmlns:p14="http://schemas.microsoft.com/office/powerpoint/2010/main" val="352208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Platelet-rich plasma</a:t>
            </a:r>
          </a:p>
        </p:txBody>
      </p:sp>
      <p:sp>
        <p:nvSpPr>
          <p:cNvPr id="3" name="Content Placeholder 2"/>
          <p:cNvSpPr>
            <a:spLocks noGrp="1"/>
          </p:cNvSpPr>
          <p:nvPr>
            <p:ph idx="1"/>
          </p:nvPr>
        </p:nvSpPr>
        <p:spPr/>
        <p:txBody>
          <a:bodyPr/>
          <a:lstStyle/>
          <a:p>
            <a:r>
              <a:rPr lang="en-US"/>
              <a:t>experimental intervention</a:t>
            </a:r>
            <a:endParaRPr lang="fa-IR"/>
          </a:p>
          <a:p>
            <a:r>
              <a:rPr lang="en-US"/>
              <a:t>poor </a:t>
            </a:r>
            <a:r>
              <a:rPr lang="en-US" dirty="0"/>
              <a:t>proliferation and suboptimal endometrial thickness by promoting tissue regeneration.</a:t>
            </a:r>
          </a:p>
          <a:p>
            <a:r>
              <a:rPr lang="en-US"/>
              <a:t>observational </a:t>
            </a:r>
            <a:r>
              <a:rPr lang="en-US" dirty="0"/>
              <a:t>studies </a:t>
            </a:r>
            <a:r>
              <a:rPr lang="en-US"/>
              <a:t>have demonstrated </a:t>
            </a:r>
            <a:r>
              <a:rPr lang="en-US" dirty="0"/>
              <a:t>infusion of PRP on endometrial thickness and pregnancy rates.</a:t>
            </a:r>
          </a:p>
          <a:p>
            <a:r>
              <a:rPr lang="en-US" dirty="0"/>
              <a:t>The largest available RCT was performed by </a:t>
            </a:r>
            <a:r>
              <a:rPr lang="en-US" dirty="0" err="1"/>
              <a:t>Nazari</a:t>
            </a:r>
            <a:r>
              <a:rPr lang="en-US" dirty="0"/>
              <a:t> et al. in 138 RIF patients and supported a possible </a:t>
            </a:r>
            <a:r>
              <a:rPr lang="en-US"/>
              <a:t>benefit.</a:t>
            </a:r>
            <a:endParaRPr lang="en-US" dirty="0"/>
          </a:p>
        </p:txBody>
      </p:sp>
    </p:spTree>
    <p:extLst>
      <p:ext uri="{BB962C8B-B14F-4D97-AF65-F5344CB8AC3E}">
        <p14:creationId xmlns:p14="http://schemas.microsoft.com/office/powerpoint/2010/main" val="62889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Diagnostic and therapeutic options in recurrent implantation failure </a:t>
            </a:r>
          </a:p>
        </p:txBody>
      </p:sp>
      <p:sp>
        <p:nvSpPr>
          <p:cNvPr id="3" name="Content Placeholder 2"/>
          <p:cNvSpPr>
            <a:spLocks noGrp="1"/>
          </p:cNvSpPr>
          <p:nvPr>
            <p:ph idx="1"/>
          </p:nvPr>
        </p:nvSpPr>
        <p:spPr/>
        <p:txBody>
          <a:bodyPr/>
          <a:lstStyle/>
          <a:p>
            <a:pPr marL="0" indent="0">
              <a:buNone/>
            </a:pPr>
            <a:endParaRPr lang="en-US" dirty="0"/>
          </a:p>
          <a:p>
            <a:r>
              <a:rPr lang="en-US" dirty="0"/>
              <a:t>Sarah </a:t>
            </a:r>
            <a:r>
              <a:rPr lang="en-US" dirty="0" err="1"/>
              <a:t>Moustafa</a:t>
            </a:r>
            <a:r>
              <a:rPr lang="en-US" dirty="0"/>
              <a:t>	, Steven L. Young</a:t>
            </a:r>
          </a:p>
          <a:p>
            <a:r>
              <a:rPr lang="en-US" dirty="0"/>
              <a:t>Division of Reproductive Endocrinology, Department of Obstetrics and Gynecology, University of North Carolina at Chapel Hill, Chapel Hill, NC, USA</a:t>
            </a:r>
          </a:p>
          <a:p>
            <a:endParaRPr lang="en-US" dirty="0"/>
          </a:p>
          <a:p>
            <a:endParaRPr lang="en-US" dirty="0"/>
          </a:p>
          <a:p>
            <a:r>
              <a:rPr lang="en-US" dirty="0"/>
              <a:t>First published: 25 Mar 2020, 9(F1000 Faculty Rev):208 ( https://doi.org/10.12688/f1000research.22403.1)</a:t>
            </a:r>
          </a:p>
          <a:p>
            <a:r>
              <a:rPr lang="en-US" dirty="0"/>
              <a:t>Latest published: 25 Mar 2020, 9(F1000 Faculty Rev):208 ( https://doi.org/10.12688/f1000research.22403.1)</a:t>
            </a:r>
          </a:p>
          <a:p>
            <a:endParaRPr lang="en-US" dirty="0"/>
          </a:p>
        </p:txBody>
      </p:sp>
    </p:spTree>
    <p:extLst>
      <p:ext uri="{BB962C8B-B14F-4D97-AF65-F5344CB8AC3E}">
        <p14:creationId xmlns:p14="http://schemas.microsoft.com/office/powerpoint/2010/main" val="2558089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Letrozole</a:t>
            </a:r>
            <a:endParaRPr lang="en-US" dirty="0"/>
          </a:p>
        </p:txBody>
      </p:sp>
      <p:sp>
        <p:nvSpPr>
          <p:cNvPr id="3" name="Content Placeholder 2"/>
          <p:cNvSpPr>
            <a:spLocks noGrp="1"/>
          </p:cNvSpPr>
          <p:nvPr>
            <p:ph idx="1"/>
          </p:nvPr>
        </p:nvSpPr>
        <p:spPr/>
        <p:txBody>
          <a:bodyPr>
            <a:normAutofit/>
          </a:bodyPr>
          <a:lstStyle/>
          <a:p>
            <a:r>
              <a:rPr lang="en-US"/>
              <a:t>aromatase </a:t>
            </a:r>
            <a:r>
              <a:rPr lang="en-US" dirty="0"/>
              <a:t>inhibitor such as </a:t>
            </a:r>
            <a:r>
              <a:rPr lang="en-US" dirty="0" err="1"/>
              <a:t>letrozole</a:t>
            </a:r>
            <a:r>
              <a:rPr lang="en-US" dirty="0"/>
              <a:t> to restore integrin expression.</a:t>
            </a:r>
          </a:p>
          <a:p>
            <a:r>
              <a:rPr lang="en-US" dirty="0"/>
              <a:t>Occult </a:t>
            </a:r>
            <a:r>
              <a:rPr lang="en-US"/>
              <a:t>endometriosis is </a:t>
            </a:r>
            <a:r>
              <a:rPr lang="en-US" dirty="0"/>
              <a:t>etiology for RIF and is associated with decreased integrin expression and </a:t>
            </a:r>
            <a:r>
              <a:rPr lang="en-US"/>
              <a:t>increased aro</a:t>
            </a:r>
            <a:r>
              <a:rPr lang="fa-IR"/>
              <a:t>matase </a:t>
            </a:r>
            <a:r>
              <a:rPr lang="en-US"/>
              <a:t>expression</a:t>
            </a:r>
            <a:r>
              <a:rPr lang="en-US" dirty="0"/>
              <a:t>.</a:t>
            </a:r>
          </a:p>
          <a:p>
            <a:r>
              <a:rPr lang="en-US" dirty="0"/>
              <a:t>A retrospective study demonstrated an increase in integrin expression as well as ongoing pregnancy rate in </a:t>
            </a:r>
            <a:r>
              <a:rPr lang="en-US"/>
              <a:t>patients treated with letrozole</a:t>
            </a:r>
            <a:endParaRPr lang="en-US" dirty="0"/>
          </a:p>
          <a:p>
            <a:r>
              <a:rPr lang="en-US" dirty="0"/>
              <a:t>a recent retrospective cohort study utilizing both a </a:t>
            </a:r>
            <a:r>
              <a:rPr lang="en-US" dirty="0" err="1"/>
              <a:t>GnRH</a:t>
            </a:r>
            <a:r>
              <a:rPr lang="en-US" dirty="0"/>
              <a:t> agonist and </a:t>
            </a:r>
            <a:r>
              <a:rPr lang="en-US" dirty="0" err="1"/>
              <a:t>letrozole</a:t>
            </a:r>
            <a:r>
              <a:rPr lang="en-US" dirty="0"/>
              <a:t>, with improved live birth rates </a:t>
            </a:r>
            <a:r>
              <a:rPr lang="en-US"/>
              <a:t>in RIF</a:t>
            </a:r>
            <a:endParaRPr lang="en-US" dirty="0"/>
          </a:p>
        </p:txBody>
      </p:sp>
    </p:spTree>
    <p:extLst>
      <p:ext uri="{BB962C8B-B14F-4D97-AF65-F5344CB8AC3E}">
        <p14:creationId xmlns:p14="http://schemas.microsoft.com/office/powerpoint/2010/main" val="3930560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hormone</a:t>
            </a:r>
          </a:p>
        </p:txBody>
      </p:sp>
      <p:sp>
        <p:nvSpPr>
          <p:cNvPr id="3" name="Content Placeholder 2"/>
          <p:cNvSpPr>
            <a:spLocks noGrp="1"/>
          </p:cNvSpPr>
          <p:nvPr>
            <p:ph idx="1"/>
          </p:nvPr>
        </p:nvSpPr>
        <p:spPr/>
        <p:txBody>
          <a:bodyPr/>
          <a:lstStyle/>
          <a:p>
            <a:r>
              <a:rPr lang="en-US" dirty="0"/>
              <a:t>Growth hormone (GH</a:t>
            </a:r>
            <a:r>
              <a:rPr lang="en-US"/>
              <a:t>) </a:t>
            </a:r>
            <a:endParaRPr lang="fa-IR"/>
          </a:p>
          <a:p>
            <a:pPr lvl="1"/>
            <a:r>
              <a:rPr lang="en-US"/>
              <a:t>secretory-phase endometrium </a:t>
            </a:r>
            <a:endParaRPr lang="fa-IR"/>
          </a:p>
          <a:p>
            <a:pPr lvl="1"/>
            <a:r>
              <a:rPr lang="en-US"/>
              <a:t>promote </a:t>
            </a:r>
            <a:r>
              <a:rPr lang="en-US" dirty="0"/>
              <a:t>the expression of critical factors </a:t>
            </a:r>
            <a:r>
              <a:rPr lang="en-US"/>
              <a:t>for receptivity</a:t>
            </a:r>
            <a:r>
              <a:rPr lang="fa-IR"/>
              <a:t>:</a:t>
            </a:r>
            <a:r>
              <a:rPr lang="en-US"/>
              <a:t> </a:t>
            </a:r>
            <a:r>
              <a:rPr lang="en-US" dirty="0"/>
              <a:t>VEGF, LIF, and 3 </a:t>
            </a:r>
            <a:r>
              <a:rPr lang="en-US"/>
              <a:t>integrin </a:t>
            </a:r>
            <a:endParaRPr lang="en-US" dirty="0"/>
          </a:p>
          <a:p>
            <a:r>
              <a:rPr lang="en-US" dirty="0"/>
              <a:t>In one RCT, </a:t>
            </a:r>
            <a:r>
              <a:rPr lang="en-US" dirty="0" err="1"/>
              <a:t>Altmae</a:t>
            </a:r>
            <a:r>
              <a:rPr lang="en-US" dirty="0"/>
              <a:t> et al. showed an improvement in endometrial thickness, pregnancy, and live birth rates in oocyte donor recipients with RIF treated with GH compared to those who were not.</a:t>
            </a:r>
          </a:p>
          <a:p>
            <a:r>
              <a:rPr lang="en-US" dirty="0"/>
              <a:t>Additional studies would be helpful in better understanding the role of this intervention.</a:t>
            </a:r>
          </a:p>
        </p:txBody>
      </p:sp>
    </p:spTree>
    <p:extLst>
      <p:ext uri="{BB962C8B-B14F-4D97-AF65-F5344CB8AC3E}">
        <p14:creationId xmlns:p14="http://schemas.microsoft.com/office/powerpoint/2010/main" val="2069026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Glucocorticoids</a:t>
            </a:r>
          </a:p>
        </p:txBody>
      </p:sp>
      <p:sp>
        <p:nvSpPr>
          <p:cNvPr id="3" name="Content Placeholder 2"/>
          <p:cNvSpPr>
            <a:spLocks noGrp="1"/>
          </p:cNvSpPr>
          <p:nvPr>
            <p:ph idx="1"/>
          </p:nvPr>
        </p:nvSpPr>
        <p:spPr/>
        <p:txBody>
          <a:bodyPr>
            <a:normAutofit/>
          </a:bodyPr>
          <a:lstStyle/>
          <a:p>
            <a:r>
              <a:rPr lang="en-US" dirty="0"/>
              <a:t>cytokines and uterine natural </a:t>
            </a:r>
            <a:r>
              <a:rPr lang="en-US"/>
              <a:t>killer cells</a:t>
            </a:r>
            <a:endParaRPr lang="en-US" dirty="0"/>
          </a:p>
          <a:p>
            <a:r>
              <a:rPr lang="en-US" dirty="0"/>
              <a:t>many small RCTs in general IVF populations have shown no clinical improvements with glucocorticoid treatment.</a:t>
            </a:r>
          </a:p>
          <a:p>
            <a:r>
              <a:rPr lang="en-US" dirty="0"/>
              <a:t>Larger reviews and </a:t>
            </a:r>
            <a:r>
              <a:rPr lang="en-US" dirty="0" err="1"/>
              <a:t>metaanalyses</a:t>
            </a:r>
            <a:r>
              <a:rPr lang="en-US" dirty="0"/>
              <a:t> have similarly failed to show </a:t>
            </a:r>
            <a:r>
              <a:rPr lang="en-US"/>
              <a:t>a benefit</a:t>
            </a:r>
            <a:endParaRPr lang="en-US" dirty="0"/>
          </a:p>
          <a:p>
            <a:r>
              <a:rPr lang="en-US" dirty="0"/>
              <a:t>ASRM guidelines currently recommend against the routine use of glucocorticoids to improve implantation rates. </a:t>
            </a:r>
          </a:p>
        </p:txBody>
      </p:sp>
    </p:spTree>
    <p:extLst>
      <p:ext uri="{BB962C8B-B14F-4D97-AF65-F5344CB8AC3E}">
        <p14:creationId xmlns:p14="http://schemas.microsoft.com/office/powerpoint/2010/main" val="2539335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r>
              <a:rPr lang="en-US"/>
              <a:t>other immune-modulators</a:t>
            </a:r>
            <a:r>
              <a:rPr lang="fa-IR"/>
              <a:t>:</a:t>
            </a:r>
          </a:p>
          <a:p>
            <a:pPr lvl="1"/>
            <a:r>
              <a:rPr lang="en-US"/>
              <a:t>IVIG </a:t>
            </a:r>
            <a:endParaRPr lang="fa-IR"/>
          </a:p>
          <a:p>
            <a:pPr lvl="1"/>
            <a:r>
              <a:rPr lang="en-US"/>
              <a:t>Intralipids</a:t>
            </a:r>
            <a:endParaRPr lang="fa-IR"/>
          </a:p>
          <a:p>
            <a:pPr lvl="1"/>
            <a:r>
              <a:rPr lang="en-US"/>
              <a:t>immunologic disorders</a:t>
            </a:r>
            <a:endParaRPr lang="en-US" dirty="0"/>
          </a:p>
        </p:txBody>
      </p:sp>
    </p:spTree>
    <p:extLst>
      <p:ext uri="{BB962C8B-B14F-4D97-AF65-F5344CB8AC3E}">
        <p14:creationId xmlns:p14="http://schemas.microsoft.com/office/powerpoint/2010/main" val="14855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RIF is a clinical problem, often with poorly defined criteria and underlying etiology. Despite the lack of full consensus, studies strongly implicate problems affecting the endometrial cavity, many of which are amenable to treatment.</a:t>
            </a:r>
          </a:p>
        </p:txBody>
      </p:sp>
    </p:spTree>
    <p:extLst>
      <p:ext uri="{BB962C8B-B14F-4D97-AF65-F5344CB8AC3E}">
        <p14:creationId xmlns:p14="http://schemas.microsoft.com/office/powerpoint/2010/main" val="2113542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23490-25B7-B141-8239-BB63EB0DC5C9}"/>
              </a:ext>
            </a:extLst>
          </p:cNvPr>
          <p:cNvSpPr>
            <a:spLocks noGrp="1"/>
          </p:cNvSpPr>
          <p:nvPr>
            <p:ph type="title"/>
          </p:nvPr>
        </p:nvSpPr>
        <p:spPr/>
        <p:txBody>
          <a:bodyPr/>
          <a:lstStyle/>
          <a:p>
            <a:r>
              <a:rPr lang="en-GB" dirty="0"/>
              <a:t>Introduction</a:t>
            </a:r>
            <a:endParaRPr lang="en-US" dirty="0"/>
          </a:p>
        </p:txBody>
      </p:sp>
      <p:sp>
        <p:nvSpPr>
          <p:cNvPr id="3" name="Content Placeholder 2">
            <a:extLst>
              <a:ext uri="{FF2B5EF4-FFF2-40B4-BE49-F238E27FC236}">
                <a16:creationId xmlns:a16="http://schemas.microsoft.com/office/drawing/2014/main" id="{6DB02D12-DB25-E442-92A8-33C0E640DC3D}"/>
              </a:ext>
            </a:extLst>
          </p:cNvPr>
          <p:cNvSpPr>
            <a:spLocks noGrp="1"/>
          </p:cNvSpPr>
          <p:nvPr>
            <p:ph idx="1"/>
          </p:nvPr>
        </p:nvSpPr>
        <p:spPr>
          <a:xfrm>
            <a:off x="915390" y="1620486"/>
            <a:ext cx="8857013" cy="4403767"/>
          </a:xfrm>
        </p:spPr>
        <p:txBody>
          <a:bodyPr>
            <a:normAutofit/>
          </a:bodyPr>
          <a:lstStyle/>
          <a:p>
            <a:pPr marL="0" indent="0">
              <a:buNone/>
            </a:pPr>
            <a:endParaRPr lang="en-GB" sz="1800" spc="5" dirty="0">
              <a:solidFill>
                <a:srgbClr val="231F20"/>
              </a:solidFill>
              <a:effectLst/>
              <a:latin typeface="Times New Roman" panose="02020603050405020304" pitchFamily="18" charset="0"/>
              <a:ea typeface="Times New Roman" panose="02020603050405020304" pitchFamily="18" charset="0"/>
            </a:endParaRPr>
          </a:p>
          <a:p>
            <a:r>
              <a:rPr lang="en-US" sz="1800" dirty="0">
                <a:solidFill>
                  <a:srgbClr val="231F20"/>
                </a:solidFill>
                <a:effectLst/>
                <a:latin typeface="Times New Roman" panose="02020603050405020304" pitchFamily="18" charset="0"/>
                <a:ea typeface="Times New Roman" panose="02020603050405020304" pitchFamily="18" charset="0"/>
              </a:rPr>
              <a:t>human</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studies</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suggest</a:t>
            </a:r>
            <a:r>
              <a:rPr lang="en-US" sz="1800" spc="16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that</a:t>
            </a:r>
            <a:r>
              <a:rPr lang="en-US" sz="1800" spc="17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less</a:t>
            </a:r>
            <a:r>
              <a:rPr lang="en-US" sz="1800" spc="17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than</a:t>
            </a:r>
            <a:r>
              <a:rPr lang="en-US" sz="1800" spc="17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60%</a:t>
            </a:r>
            <a:r>
              <a:rPr lang="en-US" sz="1800" spc="17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euploid</a:t>
            </a:r>
            <a:r>
              <a:rPr lang="en-US" sz="1800" spc="17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embryos</a:t>
            </a:r>
            <a:r>
              <a:rPr lang="en-US" sz="1800" spc="17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result</a:t>
            </a:r>
            <a:r>
              <a:rPr lang="en-US" sz="1800" spc="17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in</a:t>
            </a:r>
            <a:r>
              <a:rPr lang="en-US" sz="1800" spc="175" dirty="0">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an</a:t>
            </a:r>
            <a:r>
              <a:rPr lang="en-US" sz="1800" spc="17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ongo</a:t>
            </a:r>
            <a:r>
              <a:rPr lang="en-US" spc="-215">
                <a:solidFill>
                  <a:srgbClr val="231F20"/>
                </a:solidFill>
                <a:latin typeface="Times New Roman" panose="02020603050405020304" pitchFamily="18" charset="0"/>
                <a:ea typeface="Times New Roman" panose="02020603050405020304" pitchFamily="18" charset="0"/>
              </a:rPr>
              <a:t>ing</a:t>
            </a:r>
            <a:r>
              <a:rPr lang="en-US" sz="1800" spc="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pregnancy.</a:t>
            </a:r>
            <a:endParaRPr lang="fa-IR" sz="1800">
              <a:solidFill>
                <a:srgbClr val="231F20"/>
              </a:solidFill>
              <a:effectLst/>
              <a:latin typeface="Times New Roman" panose="02020603050405020304" pitchFamily="18" charset="0"/>
              <a:ea typeface="Times New Roman" panose="02020603050405020304" pitchFamily="18" charset="0"/>
            </a:endParaRPr>
          </a:p>
          <a:p>
            <a:r>
              <a:rPr lang="en-US" sz="1800" spc="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normal</a:t>
            </a:r>
            <a:r>
              <a:rPr lang="en-US" sz="1800" spc="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endometrium</a:t>
            </a:r>
            <a:r>
              <a:rPr lang="en-US" sz="1800" spc="22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is</a:t>
            </a:r>
            <a:r>
              <a:rPr lang="en-US" sz="1800" spc="22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an</a:t>
            </a:r>
            <a:r>
              <a:rPr lang="en-US" sz="1800" spc="22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important</a:t>
            </a:r>
            <a:r>
              <a:rPr lang="en-US" sz="1800" spc="22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part</a:t>
            </a:r>
            <a:r>
              <a:rPr lang="en-US" sz="1800" spc="22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of</a:t>
            </a:r>
            <a:r>
              <a:rPr lang="en-US" sz="1800" spc="5">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the implantation .</a:t>
            </a:r>
            <a:endParaRPr lang="en-GB" sz="180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When</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good-quality</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embryos</a:t>
            </a:r>
            <a:r>
              <a:rPr lang="en-US" sz="1800" spc="21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repeatedly</a:t>
            </a:r>
            <a:r>
              <a:rPr lang="en-US" sz="1800" spc="21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fail</a:t>
            </a:r>
            <a:r>
              <a:rPr lang="en-US" sz="1800" spc="21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to</a:t>
            </a:r>
            <a:r>
              <a:rPr lang="en-US" sz="1800" spc="215" dirty="0">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implant,</a:t>
            </a:r>
            <a:r>
              <a:rPr lang="en-US" sz="1800" spc="225">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endometrial</a:t>
            </a:r>
            <a:r>
              <a:rPr lang="en-US" sz="1800" spc="22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pathologies</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are often present.</a:t>
            </a:r>
            <a:endParaRPr lang="en-GB" sz="1800" dirty="0">
              <a:solidFill>
                <a:srgbClr val="231F20"/>
              </a:solidFill>
              <a:effectLst/>
              <a:latin typeface="Times New Roman" panose="02020603050405020304" pitchFamily="18" charset="0"/>
              <a:ea typeface="Times New Roman" panose="02020603050405020304" pitchFamily="18" charset="0"/>
            </a:endParaRPr>
          </a:p>
          <a:p>
            <a:r>
              <a:rPr lang="en-US" sz="1800">
                <a:solidFill>
                  <a:srgbClr val="231F20"/>
                </a:solidFill>
                <a:effectLst/>
                <a:latin typeface="Times New Roman" panose="02020603050405020304" pitchFamily="18" charset="0"/>
                <a:ea typeface="Times New Roman" panose="02020603050405020304" pitchFamily="18" charset="0"/>
              </a:rPr>
              <a:t>RIF</a:t>
            </a:r>
            <a:r>
              <a:rPr lang="en-US" sz="1800" spc="5">
                <a:solidFill>
                  <a:srgbClr val="231F20"/>
                </a:solidFill>
                <a:effectLst/>
                <a:latin typeface="Times New Roman" panose="02020603050405020304" pitchFamily="18" charset="0"/>
                <a:ea typeface="Times New Roman" panose="02020603050405020304" pitchFamily="18" charset="0"/>
              </a:rPr>
              <a:t> </a:t>
            </a:r>
            <a:r>
              <a:rPr lang="fa-IR" sz="1800" spc="5">
                <a:solidFill>
                  <a:srgbClr val="231F20"/>
                </a:solidFill>
                <a:effectLst/>
                <a:latin typeface="Times New Roman" panose="02020603050405020304" pitchFamily="18" charset="0"/>
                <a:ea typeface="Times New Roman" panose="02020603050405020304" pitchFamily="18" charset="0"/>
              </a:rPr>
              <a:t> </a:t>
            </a:r>
            <a:r>
              <a:rPr lang="fa-IR" spc="5">
                <a:solidFill>
                  <a:srgbClr val="231F20"/>
                </a:solidFill>
                <a:latin typeface="Times New Roman" panose="02020603050405020304" pitchFamily="18" charset="0"/>
                <a:ea typeface="Times New Roman" panose="02020603050405020304" pitchFamily="18" charset="0"/>
              </a:rPr>
              <a:t>:</a:t>
            </a:r>
            <a:r>
              <a:rPr lang="en-US" sz="1800">
                <a:solidFill>
                  <a:srgbClr val="231F20"/>
                </a:solidFill>
                <a:effectLst/>
                <a:latin typeface="Times New Roman" panose="02020603050405020304" pitchFamily="18" charset="0"/>
                <a:ea typeface="Times New Roman" panose="02020603050405020304" pitchFamily="18" charset="0"/>
              </a:rPr>
              <a:t>failure</a:t>
            </a:r>
            <a:r>
              <a:rPr lang="en-US" sz="1800" spc="23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to</a:t>
            </a:r>
            <a:r>
              <a:rPr lang="en-US" sz="1800" spc="23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achieve</a:t>
            </a:r>
            <a:r>
              <a:rPr lang="en-US" sz="1800" spc="-21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clinical pregnancy after the transfer of four or more good-quality</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a:solidFill>
                  <a:srgbClr val="231F20"/>
                </a:solidFill>
                <a:effectLst/>
                <a:latin typeface="Times New Roman" panose="02020603050405020304" pitchFamily="18" charset="0"/>
                <a:ea typeface="Times New Roman" panose="02020603050405020304" pitchFamily="18" charset="0"/>
              </a:rPr>
              <a:t>embryos.</a:t>
            </a:r>
            <a:endParaRPr lang="en-US" sz="1800" dirty="0">
              <a:solidFill>
                <a:srgbClr val="231F2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61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4F419-E43B-7845-8F81-8398CEDCE79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76ED95D-54BB-3443-A795-8D75856AA55D}"/>
              </a:ext>
            </a:extLst>
          </p:cNvPr>
          <p:cNvSpPr>
            <a:spLocks noGrp="1"/>
          </p:cNvSpPr>
          <p:nvPr>
            <p:ph idx="1"/>
          </p:nvPr>
        </p:nvSpPr>
        <p:spPr/>
        <p:txBody>
          <a:bodyPr>
            <a:normAutofit/>
          </a:bodyPr>
          <a:lstStyle/>
          <a:p>
            <a:r>
              <a:rPr lang="en-US" sz="1900" b="1"/>
              <a:t>estrogen and progesterone</a:t>
            </a:r>
            <a:r>
              <a:rPr lang="fa-IR" sz="1900"/>
              <a:t>:</a:t>
            </a:r>
          </a:p>
          <a:p>
            <a:r>
              <a:rPr lang="en-US"/>
              <a:t>changes </a:t>
            </a:r>
            <a:r>
              <a:rPr lang="en-US" dirty="0"/>
              <a:t>in function of all </a:t>
            </a:r>
            <a:r>
              <a:rPr lang="en-US"/>
              <a:t>endometrial cell types</a:t>
            </a:r>
            <a:r>
              <a:rPr lang="fa-IR"/>
              <a:t>.</a:t>
            </a:r>
            <a:endParaRPr lang="en-US" dirty="0"/>
          </a:p>
          <a:p>
            <a:r>
              <a:rPr lang="en-US" dirty="0"/>
              <a:t>Estrogen stimulates </a:t>
            </a:r>
            <a:r>
              <a:rPr lang="en-US"/>
              <a:t>endometrial proliferation</a:t>
            </a:r>
            <a:r>
              <a:rPr lang="fa-IR"/>
              <a:t>.</a:t>
            </a:r>
          </a:p>
          <a:p>
            <a:r>
              <a:rPr lang="en-US"/>
              <a:t>Estrogen </a:t>
            </a:r>
            <a:r>
              <a:rPr lang="en-US" dirty="0"/>
              <a:t>increase in progesterone </a:t>
            </a:r>
            <a:r>
              <a:rPr lang="en-US"/>
              <a:t>receptor expression</a:t>
            </a:r>
            <a:r>
              <a:rPr lang="fa-IR"/>
              <a:t>.</a:t>
            </a:r>
          </a:p>
          <a:p>
            <a:r>
              <a:rPr lang="en-US"/>
              <a:t>promote embryo attachment</a:t>
            </a:r>
            <a:r>
              <a:rPr lang="fa-IR"/>
              <a:t>.</a:t>
            </a:r>
          </a:p>
          <a:p>
            <a:r>
              <a:rPr lang="en-US"/>
              <a:t>duration </a:t>
            </a:r>
            <a:r>
              <a:rPr lang="en-US" dirty="0"/>
              <a:t>of progesterone exposure is responsible for timing the </a:t>
            </a:r>
            <a:r>
              <a:rPr lang="en-US"/>
              <a:t>opening (and closing) of the window of receptivity.</a:t>
            </a:r>
            <a:endParaRPr lang="en-US" dirty="0"/>
          </a:p>
          <a:p>
            <a:endParaRPr lang="en-US" dirty="0"/>
          </a:p>
        </p:txBody>
      </p:sp>
    </p:spTree>
    <p:extLst>
      <p:ext uri="{BB962C8B-B14F-4D97-AF65-F5344CB8AC3E}">
        <p14:creationId xmlns:p14="http://schemas.microsoft.com/office/powerpoint/2010/main" val="357988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sz="2000"/>
              <a:t>Structural components</a:t>
            </a:r>
            <a:r>
              <a:rPr lang="fa-IR" sz="2000"/>
              <a:t>:</a:t>
            </a:r>
          </a:p>
          <a:p>
            <a:r>
              <a:rPr lang="en-US"/>
              <a:t>polyps</a:t>
            </a:r>
            <a:r>
              <a:rPr lang="en-US" dirty="0"/>
              <a:t>, submucosal </a:t>
            </a:r>
            <a:r>
              <a:rPr lang="en-US" dirty="0" err="1"/>
              <a:t>myomas</a:t>
            </a:r>
            <a:r>
              <a:rPr lang="en-US" dirty="0"/>
              <a:t>, intrauterine </a:t>
            </a:r>
            <a:r>
              <a:rPr lang="en-US" dirty="0" err="1"/>
              <a:t>synechiae</a:t>
            </a:r>
            <a:r>
              <a:rPr lang="en-US" dirty="0"/>
              <a:t>, and uterine </a:t>
            </a:r>
            <a:r>
              <a:rPr lang="en-US" dirty="0" err="1"/>
              <a:t>septums</a:t>
            </a:r>
            <a:r>
              <a:rPr lang="en-US" dirty="0"/>
              <a:t> have demonstrated detrimental effects on successful implantation.</a:t>
            </a:r>
          </a:p>
          <a:p>
            <a:r>
              <a:rPr lang="en-US"/>
              <a:t>Endometriosis</a:t>
            </a:r>
            <a:r>
              <a:rPr lang="fa-IR"/>
              <a:t>:</a:t>
            </a:r>
          </a:p>
          <a:p>
            <a:r>
              <a:rPr lang="fa-IR"/>
              <a:t>e</a:t>
            </a:r>
            <a:r>
              <a:rPr lang="en-US"/>
              <a:t>ffects </a:t>
            </a:r>
            <a:r>
              <a:rPr lang="en-US" dirty="0"/>
              <a:t>on various individual components of </a:t>
            </a:r>
            <a:r>
              <a:rPr lang="en-US"/>
              <a:t>implantation.</a:t>
            </a:r>
            <a:endParaRPr lang="fa-IR"/>
          </a:p>
          <a:p>
            <a:r>
              <a:rPr lang="en-US"/>
              <a:t>progesterone resistance</a:t>
            </a:r>
            <a:endParaRPr lang="en-US" dirty="0"/>
          </a:p>
        </p:txBody>
      </p:sp>
    </p:spTree>
    <p:extLst>
      <p:ext uri="{BB962C8B-B14F-4D97-AF65-F5344CB8AC3E}">
        <p14:creationId xmlns:p14="http://schemas.microsoft.com/office/powerpoint/2010/main" val="3001223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Evaluations to consider in a patient with recurrent implantation failure</a:t>
            </a:r>
          </a:p>
        </p:txBody>
      </p:sp>
      <p:sp>
        <p:nvSpPr>
          <p:cNvPr id="3" name="Content Placeholder 2"/>
          <p:cNvSpPr>
            <a:spLocks noGrp="1"/>
          </p:cNvSpPr>
          <p:nvPr>
            <p:ph idx="1"/>
          </p:nvPr>
        </p:nvSpPr>
        <p:spPr/>
        <p:txBody>
          <a:bodyPr/>
          <a:lstStyle/>
          <a:p>
            <a:r>
              <a:rPr lang="en-US"/>
              <a:t>endometrium </a:t>
            </a:r>
            <a:r>
              <a:rPr lang="en-US" dirty="0"/>
              <a:t>does not sufficiently thicken predicts a lower chance of embryo </a:t>
            </a:r>
            <a:r>
              <a:rPr lang="en-US"/>
              <a:t>implantation.</a:t>
            </a:r>
            <a:endParaRPr lang="en-US" dirty="0"/>
          </a:p>
          <a:p>
            <a:r>
              <a:rPr lang="en-US" dirty="0"/>
              <a:t>many patients with RIF exhibit normal endometrial thickness and may have other occult processes </a:t>
            </a:r>
            <a:r>
              <a:rPr lang="en-US"/>
              <a:t>implicated.</a:t>
            </a:r>
            <a:endParaRPr lang="fa-IR"/>
          </a:p>
          <a:p>
            <a:r>
              <a:rPr lang="en-US"/>
              <a:t>Complete </a:t>
            </a:r>
            <a:r>
              <a:rPr lang="en-US" dirty="0"/>
              <a:t>evaluation would require both hysteroscopy and </a:t>
            </a:r>
            <a:r>
              <a:rPr lang="en-US"/>
              <a:t>endometrial sampling</a:t>
            </a:r>
            <a:r>
              <a:rPr lang="fa-IR"/>
              <a:t>.</a:t>
            </a:r>
            <a:endParaRPr lang="en-US" dirty="0"/>
          </a:p>
        </p:txBody>
      </p:sp>
    </p:spTree>
    <p:extLst>
      <p:ext uri="{BB962C8B-B14F-4D97-AF65-F5344CB8AC3E}">
        <p14:creationId xmlns:p14="http://schemas.microsoft.com/office/powerpoint/2010/main" val="3589778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hysteroscopy</a:t>
            </a:r>
          </a:p>
        </p:txBody>
      </p:sp>
      <p:sp>
        <p:nvSpPr>
          <p:cNvPr id="3" name="Content Placeholder 2"/>
          <p:cNvSpPr>
            <a:spLocks noGrp="1"/>
          </p:cNvSpPr>
          <p:nvPr>
            <p:ph idx="1"/>
          </p:nvPr>
        </p:nvSpPr>
        <p:spPr/>
        <p:txBody>
          <a:bodyPr>
            <a:normAutofit/>
          </a:bodyPr>
          <a:lstStyle/>
          <a:p>
            <a:r>
              <a:rPr lang="en-US" dirty="0"/>
              <a:t>hysteroscopy is widely regarded as the gold standard</a:t>
            </a:r>
          </a:p>
          <a:p>
            <a:r>
              <a:rPr lang="en-US" dirty="0"/>
              <a:t>it is </a:t>
            </a:r>
            <a:r>
              <a:rPr lang="en-US"/>
              <a:t>not a </a:t>
            </a:r>
            <a:r>
              <a:rPr lang="en-US" dirty="0"/>
              <a:t>first-line </a:t>
            </a:r>
            <a:r>
              <a:rPr lang="en-US"/>
              <a:t>method.</a:t>
            </a:r>
            <a:endParaRPr lang="fa-IR"/>
          </a:p>
          <a:p>
            <a:r>
              <a:rPr lang="en-US"/>
              <a:t>the </a:t>
            </a:r>
            <a:r>
              <a:rPr lang="en-US" dirty="0"/>
              <a:t>incidence of uterine pathology in women undergoing IVF has been reported to be as high as 40%. </a:t>
            </a:r>
            <a:r>
              <a:rPr lang="en-US"/>
              <a:t>Additionally,</a:t>
            </a:r>
            <a:endParaRPr lang="fa-IR"/>
          </a:p>
          <a:p>
            <a:r>
              <a:rPr lang="en-US"/>
              <a:t>hysteroscopy </a:t>
            </a:r>
            <a:r>
              <a:rPr lang="en-US" dirty="0"/>
              <a:t>in patients with prior </a:t>
            </a:r>
            <a:r>
              <a:rPr lang="en-US"/>
              <a:t>failed transfers</a:t>
            </a:r>
            <a:r>
              <a:rPr lang="fa-IR"/>
              <a:t> </a:t>
            </a:r>
            <a:r>
              <a:rPr lang="en-US"/>
              <a:t>increase pregnancy</a:t>
            </a:r>
            <a:r>
              <a:rPr lang="fa-IR"/>
              <a:t> </a:t>
            </a:r>
            <a:endParaRPr lang="en-US" dirty="0"/>
          </a:p>
          <a:p>
            <a:r>
              <a:rPr lang="en-US" dirty="0"/>
              <a:t>hysteroscopy may raise suspicion of one culprit of RIF: chronic </a:t>
            </a:r>
            <a:r>
              <a:rPr lang="en-US" dirty="0" err="1"/>
              <a:t>endometritis</a:t>
            </a:r>
            <a:r>
              <a:rPr lang="en-US" dirty="0"/>
              <a:t> (CE).</a:t>
            </a:r>
          </a:p>
          <a:p>
            <a:r>
              <a:rPr lang="en-US" dirty="0"/>
              <a:t>Targeted biopsy allows confident CE diagnosis (with caveats).</a:t>
            </a:r>
          </a:p>
        </p:txBody>
      </p:sp>
    </p:spTree>
    <p:extLst>
      <p:ext uri="{BB962C8B-B14F-4D97-AF65-F5344CB8AC3E}">
        <p14:creationId xmlns:p14="http://schemas.microsoft.com/office/powerpoint/2010/main" val="639007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Endometrial sampling</a:t>
            </a:r>
          </a:p>
        </p:txBody>
      </p:sp>
      <p:sp>
        <p:nvSpPr>
          <p:cNvPr id="3" name="Content Placeholder 2"/>
          <p:cNvSpPr>
            <a:spLocks noGrp="1"/>
          </p:cNvSpPr>
          <p:nvPr>
            <p:ph idx="1"/>
          </p:nvPr>
        </p:nvSpPr>
        <p:spPr/>
        <p:txBody>
          <a:bodyPr>
            <a:normAutofit/>
          </a:bodyPr>
          <a:lstStyle/>
          <a:p>
            <a:r>
              <a:rPr lang="en-US" dirty="0"/>
              <a:t>Targeted endometrial sampling at the time of hysteroscopy or more general sampling in the office allows the identification of subclinical or clinically suspected CE.</a:t>
            </a:r>
          </a:p>
          <a:p>
            <a:r>
              <a:rPr lang="en-US" dirty="0"/>
              <a:t>endometrial biopsy may provide value in the diagnosis of other endometrial pathology such as polyps.</a:t>
            </a:r>
          </a:p>
          <a:p>
            <a:r>
              <a:rPr lang="en-US" dirty="0"/>
              <a:t>CE is correlated with reproductive failure, and the relatively benign treatment with antibiotics is likely beneficial to identified cases. </a:t>
            </a:r>
          </a:p>
        </p:txBody>
      </p:sp>
    </p:spTree>
    <p:extLst>
      <p:ext uri="{BB962C8B-B14F-4D97-AF65-F5344CB8AC3E}">
        <p14:creationId xmlns:p14="http://schemas.microsoft.com/office/powerpoint/2010/main" val="3945551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BCL6 testing</a:t>
            </a:r>
          </a:p>
        </p:txBody>
      </p:sp>
      <p:sp>
        <p:nvSpPr>
          <p:cNvPr id="3" name="Content Placeholder 2"/>
          <p:cNvSpPr>
            <a:spLocks noGrp="1"/>
          </p:cNvSpPr>
          <p:nvPr>
            <p:ph idx="1"/>
          </p:nvPr>
        </p:nvSpPr>
        <p:spPr/>
        <p:txBody>
          <a:bodyPr>
            <a:normAutofit/>
          </a:bodyPr>
          <a:lstStyle/>
          <a:p>
            <a:r>
              <a:rPr lang="en-US" dirty="0"/>
              <a:t>Increased BCL6 expression in the endometrium has been implicated in patients with unexplained or endometriosis-associated </a:t>
            </a:r>
            <a:r>
              <a:rPr lang="en-US"/>
              <a:t>infertility.</a:t>
            </a:r>
            <a:endParaRPr lang="fa-IR"/>
          </a:p>
          <a:p>
            <a:r>
              <a:rPr lang="en-US"/>
              <a:t> </a:t>
            </a:r>
            <a:r>
              <a:rPr lang="en-US" dirty="0"/>
              <a:t>endometriosis exhibited aberrant </a:t>
            </a:r>
            <a:r>
              <a:rPr lang="en-US"/>
              <a:t>BCL6 expression</a:t>
            </a:r>
            <a:r>
              <a:rPr lang="fa-IR"/>
              <a:t>.</a:t>
            </a:r>
          </a:p>
          <a:p>
            <a:r>
              <a:rPr lang="en-US"/>
              <a:t>A </a:t>
            </a:r>
            <a:r>
              <a:rPr lang="en-US" dirty="0"/>
              <a:t>prospective study in patients with unexplained infertility by </a:t>
            </a:r>
            <a:r>
              <a:rPr lang="en-US" dirty="0" err="1"/>
              <a:t>Almquist</a:t>
            </a:r>
            <a:r>
              <a:rPr lang="en-US" dirty="0"/>
              <a:t> et al. showed a live birth rate following IVF of 11.5% versus 58% in patients with and without elevated BCL6, </a:t>
            </a:r>
            <a:r>
              <a:rPr lang="en-US"/>
              <a:t>respectively.</a:t>
            </a:r>
            <a:endParaRPr lang="en-US" dirty="0"/>
          </a:p>
          <a:p>
            <a:r>
              <a:rPr lang="en-US" dirty="0"/>
              <a:t>treating these patients with </a:t>
            </a:r>
            <a:r>
              <a:rPr lang="en-US" dirty="0" err="1"/>
              <a:t>GnRH</a:t>
            </a:r>
            <a:r>
              <a:rPr lang="en-US" dirty="0"/>
              <a:t> agonist or surgical management of endometriosis lesions significantly improved pregnancy </a:t>
            </a:r>
            <a:r>
              <a:rPr lang="en-US"/>
              <a:t>rates.</a:t>
            </a:r>
            <a:endParaRPr lang="en-US" dirty="0"/>
          </a:p>
        </p:txBody>
      </p:sp>
    </p:spTree>
    <p:extLst>
      <p:ext uri="{BB962C8B-B14F-4D97-AF65-F5344CB8AC3E}">
        <p14:creationId xmlns:p14="http://schemas.microsoft.com/office/powerpoint/2010/main" val="193993149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178</TotalTime>
  <Words>2015</Words>
  <Application>Microsoft Office PowerPoint</Application>
  <PresentationFormat>Widescreen</PresentationFormat>
  <Paragraphs>99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Facet</vt:lpstr>
      <vt:lpstr>Diagnostic and therapeutic options in recurrent implantation failure </vt:lpstr>
      <vt:lpstr>Diagnostic and therapeutic options in recurrent implantation failure </vt:lpstr>
      <vt:lpstr>Introduction</vt:lpstr>
      <vt:lpstr>Introduction</vt:lpstr>
      <vt:lpstr>Introduction</vt:lpstr>
      <vt:lpstr>Evaluations to consider in a patient with recurrent implantation failure</vt:lpstr>
      <vt:lpstr>Diagnostic hysteroscopy</vt:lpstr>
      <vt:lpstr>Endometrial sampling</vt:lpstr>
      <vt:lpstr>BCL6 testing</vt:lpstr>
      <vt:lpstr>Endometrial receptivity analysis and related assays</vt:lpstr>
      <vt:lpstr>Management options for unexplained recurrent implantation failure</vt:lpstr>
      <vt:lpstr>Diagnostic and therapeutic laparoscopy</vt:lpstr>
      <vt:lpstr>Intrauterine human chorionic gonadotropin</vt:lpstr>
      <vt:lpstr>PowerPoint Presentation</vt:lpstr>
      <vt:lpstr>Endometrial injury or “scratch”</vt:lpstr>
      <vt:lpstr>PowerPoint Presentation</vt:lpstr>
      <vt:lpstr>Granulocyte colony-stimulating factor</vt:lpstr>
      <vt:lpstr>PowerPoint Presentation</vt:lpstr>
      <vt:lpstr>Platelet-rich plasma</vt:lpstr>
      <vt:lpstr>Letrozole</vt:lpstr>
      <vt:lpstr>Growth hormone</vt:lpstr>
      <vt:lpstr>Glucocorticoids</vt:lpstr>
      <vt:lpstr>PowerPoint Presentation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Unknown User</cp:lastModifiedBy>
  <cp:revision>27</cp:revision>
  <dcterms:created xsi:type="dcterms:W3CDTF">2021-02-28T18:18:43Z</dcterms:created>
  <dcterms:modified xsi:type="dcterms:W3CDTF">2021-03-02T13:51:35Z</dcterms:modified>
</cp:coreProperties>
</file>