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62" r:id="rId5"/>
    <p:sldId id="295" r:id="rId6"/>
    <p:sldId id="296" r:id="rId7"/>
    <p:sldId id="263" r:id="rId8"/>
    <p:sldId id="285" r:id="rId9"/>
    <p:sldId id="264" r:id="rId10"/>
    <p:sldId id="286" r:id="rId11"/>
    <p:sldId id="265" r:id="rId12"/>
    <p:sldId id="284" r:id="rId13"/>
    <p:sldId id="266" r:id="rId14"/>
    <p:sldId id="268" r:id="rId15"/>
    <p:sldId id="269" r:id="rId16"/>
    <p:sldId id="270" r:id="rId17"/>
    <p:sldId id="271" r:id="rId18"/>
    <p:sldId id="289" r:id="rId19"/>
    <p:sldId id="273" r:id="rId20"/>
    <p:sldId id="274" r:id="rId21"/>
    <p:sldId id="290" r:id="rId22"/>
    <p:sldId id="275" r:id="rId23"/>
    <p:sldId id="276" r:id="rId24"/>
    <p:sldId id="278" r:id="rId25"/>
    <p:sldId id="279" r:id="rId26"/>
    <p:sldId id="280" r:id="rId27"/>
    <p:sldId id="281" r:id="rId28"/>
    <p:sldId id="282" r:id="rId29"/>
    <p:sldId id="283" r:id="rId3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707"/>
  </p:normalViewPr>
  <p:slideViewPr>
    <p:cSldViewPr snapToGrid="0" snapToObjects="1">
      <p:cViewPr>
        <p:scale>
          <a:sx n="100" d="100"/>
          <a:sy n="100" d="100"/>
        </p:scale>
        <p:origin x="58"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1F45E-F3FE-C74D-998D-0D98C626DF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F7F21187-1348-DD45-80C8-F8C8C65ADF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DE42B530-0FA8-7D4A-963D-5A092CE7D1C6}"/>
              </a:ext>
            </a:extLst>
          </p:cNvPr>
          <p:cNvSpPr>
            <a:spLocks noGrp="1"/>
          </p:cNvSpPr>
          <p:nvPr>
            <p:ph type="dt" sz="half" idx="10"/>
          </p:nvPr>
        </p:nvSpPr>
        <p:spPr/>
        <p:txBody>
          <a:bodyPr/>
          <a:lstStyle/>
          <a:p>
            <a:fld id="{8DE93EE2-802D-344E-BC51-4CC2D7F41E50}" type="datetimeFigureOut">
              <a:rPr lang="x-none" smtClean="0"/>
              <a:t>11/17/2021</a:t>
            </a:fld>
            <a:endParaRPr lang="x-none"/>
          </a:p>
        </p:txBody>
      </p:sp>
      <p:sp>
        <p:nvSpPr>
          <p:cNvPr id="5" name="Footer Placeholder 4">
            <a:extLst>
              <a:ext uri="{FF2B5EF4-FFF2-40B4-BE49-F238E27FC236}">
                <a16:creationId xmlns:a16="http://schemas.microsoft.com/office/drawing/2014/main" id="{7CC56726-404C-A543-97C4-5B96CF50B37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19CA49B-DA46-9546-8174-F8B05BABDB9A}"/>
              </a:ext>
            </a:extLst>
          </p:cNvPr>
          <p:cNvSpPr>
            <a:spLocks noGrp="1"/>
          </p:cNvSpPr>
          <p:nvPr>
            <p:ph type="sldNum" sz="quarter" idx="12"/>
          </p:nvPr>
        </p:nvSpPr>
        <p:spPr/>
        <p:txBody>
          <a:bodyPr/>
          <a:lstStyle/>
          <a:p>
            <a:fld id="{62BD90D2-B604-9C4B-BC78-791E4CDB48D1}" type="slidenum">
              <a:rPr lang="x-none" smtClean="0"/>
              <a:t>‹#›</a:t>
            </a:fld>
            <a:endParaRPr lang="x-none"/>
          </a:p>
        </p:txBody>
      </p:sp>
    </p:spTree>
    <p:extLst>
      <p:ext uri="{BB962C8B-B14F-4D97-AF65-F5344CB8AC3E}">
        <p14:creationId xmlns:p14="http://schemas.microsoft.com/office/powerpoint/2010/main" val="118507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8E770-E87C-854A-A0C7-BCAC546E4B4C}"/>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4EFB6E17-F72F-2A4F-A6D6-DCDA0F5AFA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4F49D1C-00D8-A740-8286-E8804F830A94}"/>
              </a:ext>
            </a:extLst>
          </p:cNvPr>
          <p:cNvSpPr>
            <a:spLocks noGrp="1"/>
          </p:cNvSpPr>
          <p:nvPr>
            <p:ph type="dt" sz="half" idx="10"/>
          </p:nvPr>
        </p:nvSpPr>
        <p:spPr/>
        <p:txBody>
          <a:bodyPr/>
          <a:lstStyle/>
          <a:p>
            <a:fld id="{8DE93EE2-802D-344E-BC51-4CC2D7F41E50}" type="datetimeFigureOut">
              <a:rPr lang="x-none" smtClean="0"/>
              <a:t>11/17/2021</a:t>
            </a:fld>
            <a:endParaRPr lang="x-none"/>
          </a:p>
        </p:txBody>
      </p:sp>
      <p:sp>
        <p:nvSpPr>
          <p:cNvPr id="5" name="Footer Placeholder 4">
            <a:extLst>
              <a:ext uri="{FF2B5EF4-FFF2-40B4-BE49-F238E27FC236}">
                <a16:creationId xmlns:a16="http://schemas.microsoft.com/office/drawing/2014/main" id="{E9E6D8FC-4403-BD48-A100-C4B44CA4E38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073E556B-02B2-7245-91CA-0CEAC117FAD2}"/>
              </a:ext>
            </a:extLst>
          </p:cNvPr>
          <p:cNvSpPr>
            <a:spLocks noGrp="1"/>
          </p:cNvSpPr>
          <p:nvPr>
            <p:ph type="sldNum" sz="quarter" idx="12"/>
          </p:nvPr>
        </p:nvSpPr>
        <p:spPr/>
        <p:txBody>
          <a:bodyPr/>
          <a:lstStyle/>
          <a:p>
            <a:fld id="{62BD90D2-B604-9C4B-BC78-791E4CDB48D1}" type="slidenum">
              <a:rPr lang="x-none" smtClean="0"/>
              <a:t>‹#›</a:t>
            </a:fld>
            <a:endParaRPr lang="x-none"/>
          </a:p>
        </p:txBody>
      </p:sp>
    </p:spTree>
    <p:extLst>
      <p:ext uri="{BB962C8B-B14F-4D97-AF65-F5344CB8AC3E}">
        <p14:creationId xmlns:p14="http://schemas.microsoft.com/office/powerpoint/2010/main" val="37974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9AA50D-5406-5D43-8921-52205197DB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29CD5E2E-BBAB-2D44-B57D-02B44BE6C7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B747D4C-8F41-C149-9092-BD9A310C79F0}"/>
              </a:ext>
            </a:extLst>
          </p:cNvPr>
          <p:cNvSpPr>
            <a:spLocks noGrp="1"/>
          </p:cNvSpPr>
          <p:nvPr>
            <p:ph type="dt" sz="half" idx="10"/>
          </p:nvPr>
        </p:nvSpPr>
        <p:spPr/>
        <p:txBody>
          <a:bodyPr/>
          <a:lstStyle/>
          <a:p>
            <a:fld id="{8DE93EE2-802D-344E-BC51-4CC2D7F41E50}" type="datetimeFigureOut">
              <a:rPr lang="x-none" smtClean="0"/>
              <a:t>11/17/2021</a:t>
            </a:fld>
            <a:endParaRPr lang="x-none"/>
          </a:p>
        </p:txBody>
      </p:sp>
      <p:sp>
        <p:nvSpPr>
          <p:cNvPr id="5" name="Footer Placeholder 4">
            <a:extLst>
              <a:ext uri="{FF2B5EF4-FFF2-40B4-BE49-F238E27FC236}">
                <a16:creationId xmlns:a16="http://schemas.microsoft.com/office/drawing/2014/main" id="{1AFA247C-5A3F-7E45-A1CB-175BA4E3857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70A4A3C5-DA8B-1141-B65D-2206BD43F892}"/>
              </a:ext>
            </a:extLst>
          </p:cNvPr>
          <p:cNvSpPr>
            <a:spLocks noGrp="1"/>
          </p:cNvSpPr>
          <p:nvPr>
            <p:ph type="sldNum" sz="quarter" idx="12"/>
          </p:nvPr>
        </p:nvSpPr>
        <p:spPr/>
        <p:txBody>
          <a:bodyPr/>
          <a:lstStyle/>
          <a:p>
            <a:fld id="{62BD90D2-B604-9C4B-BC78-791E4CDB48D1}" type="slidenum">
              <a:rPr lang="x-none" smtClean="0"/>
              <a:t>‹#›</a:t>
            </a:fld>
            <a:endParaRPr lang="x-none"/>
          </a:p>
        </p:txBody>
      </p:sp>
    </p:spTree>
    <p:extLst>
      <p:ext uri="{BB962C8B-B14F-4D97-AF65-F5344CB8AC3E}">
        <p14:creationId xmlns:p14="http://schemas.microsoft.com/office/powerpoint/2010/main" val="348376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7820-D767-F844-80C6-F465B475947B}"/>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58515284-B96D-E743-AB77-3364A6C5C2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F30853DC-FE48-004D-8B25-72FD757889A4}"/>
              </a:ext>
            </a:extLst>
          </p:cNvPr>
          <p:cNvSpPr>
            <a:spLocks noGrp="1"/>
          </p:cNvSpPr>
          <p:nvPr>
            <p:ph type="dt" sz="half" idx="10"/>
          </p:nvPr>
        </p:nvSpPr>
        <p:spPr/>
        <p:txBody>
          <a:bodyPr/>
          <a:lstStyle/>
          <a:p>
            <a:fld id="{8DE93EE2-802D-344E-BC51-4CC2D7F41E50}" type="datetimeFigureOut">
              <a:rPr lang="x-none" smtClean="0"/>
              <a:t>11/17/2021</a:t>
            </a:fld>
            <a:endParaRPr lang="x-none"/>
          </a:p>
        </p:txBody>
      </p:sp>
      <p:sp>
        <p:nvSpPr>
          <p:cNvPr id="5" name="Footer Placeholder 4">
            <a:extLst>
              <a:ext uri="{FF2B5EF4-FFF2-40B4-BE49-F238E27FC236}">
                <a16:creationId xmlns:a16="http://schemas.microsoft.com/office/drawing/2014/main" id="{358A1C2A-4021-CD4D-AEDB-455A95EF09A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09CC332-EEC1-EA43-8EFB-10182E61763A}"/>
              </a:ext>
            </a:extLst>
          </p:cNvPr>
          <p:cNvSpPr>
            <a:spLocks noGrp="1"/>
          </p:cNvSpPr>
          <p:nvPr>
            <p:ph type="sldNum" sz="quarter" idx="12"/>
          </p:nvPr>
        </p:nvSpPr>
        <p:spPr/>
        <p:txBody>
          <a:bodyPr/>
          <a:lstStyle/>
          <a:p>
            <a:fld id="{62BD90D2-B604-9C4B-BC78-791E4CDB48D1}" type="slidenum">
              <a:rPr lang="x-none" smtClean="0"/>
              <a:t>‹#›</a:t>
            </a:fld>
            <a:endParaRPr lang="x-none"/>
          </a:p>
        </p:txBody>
      </p:sp>
    </p:spTree>
    <p:extLst>
      <p:ext uri="{BB962C8B-B14F-4D97-AF65-F5344CB8AC3E}">
        <p14:creationId xmlns:p14="http://schemas.microsoft.com/office/powerpoint/2010/main" val="3722449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A63D-B028-1844-9DF1-B1CEE5997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9DB89EAF-7F72-F54F-A6AC-4E838B3BE4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5D7B46-BF96-E44A-B498-5E73E0EBABDF}"/>
              </a:ext>
            </a:extLst>
          </p:cNvPr>
          <p:cNvSpPr>
            <a:spLocks noGrp="1"/>
          </p:cNvSpPr>
          <p:nvPr>
            <p:ph type="dt" sz="half" idx="10"/>
          </p:nvPr>
        </p:nvSpPr>
        <p:spPr/>
        <p:txBody>
          <a:bodyPr/>
          <a:lstStyle/>
          <a:p>
            <a:fld id="{8DE93EE2-802D-344E-BC51-4CC2D7F41E50}" type="datetimeFigureOut">
              <a:rPr lang="x-none" smtClean="0"/>
              <a:t>11/17/2021</a:t>
            </a:fld>
            <a:endParaRPr lang="x-none"/>
          </a:p>
        </p:txBody>
      </p:sp>
      <p:sp>
        <p:nvSpPr>
          <p:cNvPr id="5" name="Footer Placeholder 4">
            <a:extLst>
              <a:ext uri="{FF2B5EF4-FFF2-40B4-BE49-F238E27FC236}">
                <a16:creationId xmlns:a16="http://schemas.microsoft.com/office/drawing/2014/main" id="{4E4FA930-C013-664D-B894-23B7BF21632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8F2B320-B345-DD4B-BC00-0065824961C3}"/>
              </a:ext>
            </a:extLst>
          </p:cNvPr>
          <p:cNvSpPr>
            <a:spLocks noGrp="1"/>
          </p:cNvSpPr>
          <p:nvPr>
            <p:ph type="sldNum" sz="quarter" idx="12"/>
          </p:nvPr>
        </p:nvSpPr>
        <p:spPr/>
        <p:txBody>
          <a:bodyPr/>
          <a:lstStyle/>
          <a:p>
            <a:fld id="{62BD90D2-B604-9C4B-BC78-791E4CDB48D1}" type="slidenum">
              <a:rPr lang="x-none" smtClean="0"/>
              <a:t>‹#›</a:t>
            </a:fld>
            <a:endParaRPr lang="x-none"/>
          </a:p>
        </p:txBody>
      </p:sp>
    </p:spTree>
    <p:extLst>
      <p:ext uri="{BB962C8B-B14F-4D97-AF65-F5344CB8AC3E}">
        <p14:creationId xmlns:p14="http://schemas.microsoft.com/office/powerpoint/2010/main" val="355380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710D-E2B5-1A49-B2DB-7B586C48329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AAF8013E-856B-CD47-92F1-F7FE901B0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758FEA70-2BE0-CB4E-823D-35EF8B4947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59AF8716-A4C5-644D-9AED-A64284AD8CDF}"/>
              </a:ext>
            </a:extLst>
          </p:cNvPr>
          <p:cNvSpPr>
            <a:spLocks noGrp="1"/>
          </p:cNvSpPr>
          <p:nvPr>
            <p:ph type="dt" sz="half" idx="10"/>
          </p:nvPr>
        </p:nvSpPr>
        <p:spPr/>
        <p:txBody>
          <a:bodyPr/>
          <a:lstStyle/>
          <a:p>
            <a:fld id="{8DE93EE2-802D-344E-BC51-4CC2D7F41E50}" type="datetimeFigureOut">
              <a:rPr lang="x-none" smtClean="0"/>
              <a:t>11/17/2021</a:t>
            </a:fld>
            <a:endParaRPr lang="x-none"/>
          </a:p>
        </p:txBody>
      </p:sp>
      <p:sp>
        <p:nvSpPr>
          <p:cNvPr id="6" name="Footer Placeholder 5">
            <a:extLst>
              <a:ext uri="{FF2B5EF4-FFF2-40B4-BE49-F238E27FC236}">
                <a16:creationId xmlns:a16="http://schemas.microsoft.com/office/drawing/2014/main" id="{3CC3BD58-7579-5748-A024-0E9F38DD5DE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DD378B1-E5D0-6F4D-BE5D-07ABACE6A66C}"/>
              </a:ext>
            </a:extLst>
          </p:cNvPr>
          <p:cNvSpPr>
            <a:spLocks noGrp="1"/>
          </p:cNvSpPr>
          <p:nvPr>
            <p:ph type="sldNum" sz="quarter" idx="12"/>
          </p:nvPr>
        </p:nvSpPr>
        <p:spPr/>
        <p:txBody>
          <a:bodyPr/>
          <a:lstStyle/>
          <a:p>
            <a:fld id="{62BD90D2-B604-9C4B-BC78-791E4CDB48D1}" type="slidenum">
              <a:rPr lang="x-none" smtClean="0"/>
              <a:t>‹#›</a:t>
            </a:fld>
            <a:endParaRPr lang="x-none"/>
          </a:p>
        </p:txBody>
      </p:sp>
    </p:spTree>
    <p:extLst>
      <p:ext uri="{BB962C8B-B14F-4D97-AF65-F5344CB8AC3E}">
        <p14:creationId xmlns:p14="http://schemas.microsoft.com/office/powerpoint/2010/main" val="358769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B327-B944-5247-B257-8273F6182ACE}"/>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F9EE6C93-BF8E-5644-8179-A56ED450D7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15AD0F-D492-7948-9996-C8FD893D25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924FCD9B-0A55-C54B-9B44-8A50C847B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F075A-D094-6145-9181-F683230E9B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23B99BD4-53D2-D84C-9685-57CF9352994B}"/>
              </a:ext>
            </a:extLst>
          </p:cNvPr>
          <p:cNvSpPr>
            <a:spLocks noGrp="1"/>
          </p:cNvSpPr>
          <p:nvPr>
            <p:ph type="dt" sz="half" idx="10"/>
          </p:nvPr>
        </p:nvSpPr>
        <p:spPr/>
        <p:txBody>
          <a:bodyPr/>
          <a:lstStyle/>
          <a:p>
            <a:fld id="{8DE93EE2-802D-344E-BC51-4CC2D7F41E50}" type="datetimeFigureOut">
              <a:rPr lang="x-none" smtClean="0"/>
              <a:t>11/17/2021</a:t>
            </a:fld>
            <a:endParaRPr lang="x-none"/>
          </a:p>
        </p:txBody>
      </p:sp>
      <p:sp>
        <p:nvSpPr>
          <p:cNvPr id="8" name="Footer Placeholder 7">
            <a:extLst>
              <a:ext uri="{FF2B5EF4-FFF2-40B4-BE49-F238E27FC236}">
                <a16:creationId xmlns:a16="http://schemas.microsoft.com/office/drawing/2014/main" id="{FD30BB29-F696-0742-BB78-4EA1B2A8A376}"/>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80D9EBB1-163C-4C45-A64C-B07C3D4FBBA2}"/>
              </a:ext>
            </a:extLst>
          </p:cNvPr>
          <p:cNvSpPr>
            <a:spLocks noGrp="1"/>
          </p:cNvSpPr>
          <p:nvPr>
            <p:ph type="sldNum" sz="quarter" idx="12"/>
          </p:nvPr>
        </p:nvSpPr>
        <p:spPr/>
        <p:txBody>
          <a:bodyPr/>
          <a:lstStyle/>
          <a:p>
            <a:fld id="{62BD90D2-B604-9C4B-BC78-791E4CDB48D1}" type="slidenum">
              <a:rPr lang="x-none" smtClean="0"/>
              <a:t>‹#›</a:t>
            </a:fld>
            <a:endParaRPr lang="x-none"/>
          </a:p>
        </p:txBody>
      </p:sp>
    </p:spTree>
    <p:extLst>
      <p:ext uri="{BB962C8B-B14F-4D97-AF65-F5344CB8AC3E}">
        <p14:creationId xmlns:p14="http://schemas.microsoft.com/office/powerpoint/2010/main" val="149869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190E3-4529-2C42-8B4F-31F504BF529A}"/>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5B725057-A802-5D48-8A03-A675A4C68C9E}"/>
              </a:ext>
            </a:extLst>
          </p:cNvPr>
          <p:cNvSpPr>
            <a:spLocks noGrp="1"/>
          </p:cNvSpPr>
          <p:nvPr>
            <p:ph type="dt" sz="half" idx="10"/>
          </p:nvPr>
        </p:nvSpPr>
        <p:spPr/>
        <p:txBody>
          <a:bodyPr/>
          <a:lstStyle/>
          <a:p>
            <a:fld id="{8DE93EE2-802D-344E-BC51-4CC2D7F41E50}" type="datetimeFigureOut">
              <a:rPr lang="x-none" smtClean="0"/>
              <a:t>11/17/2021</a:t>
            </a:fld>
            <a:endParaRPr lang="x-none"/>
          </a:p>
        </p:txBody>
      </p:sp>
      <p:sp>
        <p:nvSpPr>
          <p:cNvPr id="4" name="Footer Placeholder 3">
            <a:extLst>
              <a:ext uri="{FF2B5EF4-FFF2-40B4-BE49-F238E27FC236}">
                <a16:creationId xmlns:a16="http://schemas.microsoft.com/office/drawing/2014/main" id="{5EF4778A-ED89-9841-A525-0868394D040C}"/>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E8999967-1497-E74B-B5CA-1E6A38CD7E17}"/>
              </a:ext>
            </a:extLst>
          </p:cNvPr>
          <p:cNvSpPr>
            <a:spLocks noGrp="1"/>
          </p:cNvSpPr>
          <p:nvPr>
            <p:ph type="sldNum" sz="quarter" idx="12"/>
          </p:nvPr>
        </p:nvSpPr>
        <p:spPr/>
        <p:txBody>
          <a:bodyPr/>
          <a:lstStyle/>
          <a:p>
            <a:fld id="{62BD90D2-B604-9C4B-BC78-791E4CDB48D1}" type="slidenum">
              <a:rPr lang="x-none" smtClean="0"/>
              <a:t>‹#›</a:t>
            </a:fld>
            <a:endParaRPr lang="x-none"/>
          </a:p>
        </p:txBody>
      </p:sp>
    </p:spTree>
    <p:extLst>
      <p:ext uri="{BB962C8B-B14F-4D97-AF65-F5344CB8AC3E}">
        <p14:creationId xmlns:p14="http://schemas.microsoft.com/office/powerpoint/2010/main" val="10089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8F69F4-F93E-094C-AC05-B0520E9FA96D}"/>
              </a:ext>
            </a:extLst>
          </p:cNvPr>
          <p:cNvSpPr>
            <a:spLocks noGrp="1"/>
          </p:cNvSpPr>
          <p:nvPr>
            <p:ph type="dt" sz="half" idx="10"/>
          </p:nvPr>
        </p:nvSpPr>
        <p:spPr/>
        <p:txBody>
          <a:bodyPr/>
          <a:lstStyle/>
          <a:p>
            <a:fld id="{8DE93EE2-802D-344E-BC51-4CC2D7F41E50}" type="datetimeFigureOut">
              <a:rPr lang="x-none" smtClean="0"/>
              <a:t>11/17/2021</a:t>
            </a:fld>
            <a:endParaRPr lang="x-none"/>
          </a:p>
        </p:txBody>
      </p:sp>
      <p:sp>
        <p:nvSpPr>
          <p:cNvPr id="3" name="Footer Placeholder 2">
            <a:extLst>
              <a:ext uri="{FF2B5EF4-FFF2-40B4-BE49-F238E27FC236}">
                <a16:creationId xmlns:a16="http://schemas.microsoft.com/office/drawing/2014/main" id="{9E4C6657-3B70-B04E-9645-9F443ABD7BFC}"/>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A0C2C9AA-0B98-4448-8040-7B310313AD96}"/>
              </a:ext>
            </a:extLst>
          </p:cNvPr>
          <p:cNvSpPr>
            <a:spLocks noGrp="1"/>
          </p:cNvSpPr>
          <p:nvPr>
            <p:ph type="sldNum" sz="quarter" idx="12"/>
          </p:nvPr>
        </p:nvSpPr>
        <p:spPr/>
        <p:txBody>
          <a:bodyPr/>
          <a:lstStyle/>
          <a:p>
            <a:fld id="{62BD90D2-B604-9C4B-BC78-791E4CDB48D1}" type="slidenum">
              <a:rPr lang="x-none" smtClean="0"/>
              <a:t>‹#›</a:t>
            </a:fld>
            <a:endParaRPr lang="x-none"/>
          </a:p>
        </p:txBody>
      </p:sp>
    </p:spTree>
    <p:extLst>
      <p:ext uri="{BB962C8B-B14F-4D97-AF65-F5344CB8AC3E}">
        <p14:creationId xmlns:p14="http://schemas.microsoft.com/office/powerpoint/2010/main" val="254674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AD23-1AEE-FF45-96DB-FFC10B27E0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346B1516-FB10-D143-A0CF-4010A25BD6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CFEAD060-913D-F146-AFDD-60CFB654F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F4EDB8-1ADA-6F44-8452-62FCC0909970}"/>
              </a:ext>
            </a:extLst>
          </p:cNvPr>
          <p:cNvSpPr>
            <a:spLocks noGrp="1"/>
          </p:cNvSpPr>
          <p:nvPr>
            <p:ph type="dt" sz="half" idx="10"/>
          </p:nvPr>
        </p:nvSpPr>
        <p:spPr/>
        <p:txBody>
          <a:bodyPr/>
          <a:lstStyle/>
          <a:p>
            <a:fld id="{8DE93EE2-802D-344E-BC51-4CC2D7F41E50}" type="datetimeFigureOut">
              <a:rPr lang="x-none" smtClean="0"/>
              <a:t>11/17/2021</a:t>
            </a:fld>
            <a:endParaRPr lang="x-none"/>
          </a:p>
        </p:txBody>
      </p:sp>
      <p:sp>
        <p:nvSpPr>
          <p:cNvPr id="6" name="Footer Placeholder 5">
            <a:extLst>
              <a:ext uri="{FF2B5EF4-FFF2-40B4-BE49-F238E27FC236}">
                <a16:creationId xmlns:a16="http://schemas.microsoft.com/office/drawing/2014/main" id="{35BFE761-661C-8945-83D0-A4A35F3143AC}"/>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F46D72E2-616D-9642-9869-8935478E8476}"/>
              </a:ext>
            </a:extLst>
          </p:cNvPr>
          <p:cNvSpPr>
            <a:spLocks noGrp="1"/>
          </p:cNvSpPr>
          <p:nvPr>
            <p:ph type="sldNum" sz="quarter" idx="12"/>
          </p:nvPr>
        </p:nvSpPr>
        <p:spPr/>
        <p:txBody>
          <a:bodyPr/>
          <a:lstStyle/>
          <a:p>
            <a:fld id="{62BD90D2-B604-9C4B-BC78-791E4CDB48D1}" type="slidenum">
              <a:rPr lang="x-none" smtClean="0"/>
              <a:t>‹#›</a:t>
            </a:fld>
            <a:endParaRPr lang="x-none"/>
          </a:p>
        </p:txBody>
      </p:sp>
    </p:spTree>
    <p:extLst>
      <p:ext uri="{BB962C8B-B14F-4D97-AF65-F5344CB8AC3E}">
        <p14:creationId xmlns:p14="http://schemas.microsoft.com/office/powerpoint/2010/main" val="1514986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9212-14D4-2F4A-9927-60539B81E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144F5F07-E56D-9E49-8127-9DD3216C13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CDF69112-1C95-AC40-B671-CCE0C2978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CECE33-51F3-2C45-BD0B-1F7A96DE7849}"/>
              </a:ext>
            </a:extLst>
          </p:cNvPr>
          <p:cNvSpPr>
            <a:spLocks noGrp="1"/>
          </p:cNvSpPr>
          <p:nvPr>
            <p:ph type="dt" sz="half" idx="10"/>
          </p:nvPr>
        </p:nvSpPr>
        <p:spPr/>
        <p:txBody>
          <a:bodyPr/>
          <a:lstStyle/>
          <a:p>
            <a:fld id="{8DE93EE2-802D-344E-BC51-4CC2D7F41E50}" type="datetimeFigureOut">
              <a:rPr lang="x-none" smtClean="0"/>
              <a:t>11/17/2021</a:t>
            </a:fld>
            <a:endParaRPr lang="x-none"/>
          </a:p>
        </p:txBody>
      </p:sp>
      <p:sp>
        <p:nvSpPr>
          <p:cNvPr id="6" name="Footer Placeholder 5">
            <a:extLst>
              <a:ext uri="{FF2B5EF4-FFF2-40B4-BE49-F238E27FC236}">
                <a16:creationId xmlns:a16="http://schemas.microsoft.com/office/drawing/2014/main" id="{8AF2DAD1-5EF0-C74E-A12F-1AEE7FCD5276}"/>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D693E129-86F0-5840-B8A1-3462D6929008}"/>
              </a:ext>
            </a:extLst>
          </p:cNvPr>
          <p:cNvSpPr>
            <a:spLocks noGrp="1"/>
          </p:cNvSpPr>
          <p:nvPr>
            <p:ph type="sldNum" sz="quarter" idx="12"/>
          </p:nvPr>
        </p:nvSpPr>
        <p:spPr/>
        <p:txBody>
          <a:bodyPr/>
          <a:lstStyle/>
          <a:p>
            <a:fld id="{62BD90D2-B604-9C4B-BC78-791E4CDB48D1}" type="slidenum">
              <a:rPr lang="x-none" smtClean="0"/>
              <a:t>‹#›</a:t>
            </a:fld>
            <a:endParaRPr lang="x-none"/>
          </a:p>
        </p:txBody>
      </p:sp>
    </p:spTree>
    <p:extLst>
      <p:ext uri="{BB962C8B-B14F-4D97-AF65-F5344CB8AC3E}">
        <p14:creationId xmlns:p14="http://schemas.microsoft.com/office/powerpoint/2010/main" val="113359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9A792-45DB-DF42-BBB5-D19F6F89D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23B2F540-400F-4B4E-913D-6E329A7C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1AD8C44-1D57-7E49-91BF-A4B3317A3D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93EE2-802D-344E-BC51-4CC2D7F41E50}" type="datetimeFigureOut">
              <a:rPr lang="x-none" smtClean="0"/>
              <a:t>11/17/2021</a:t>
            </a:fld>
            <a:endParaRPr lang="x-none"/>
          </a:p>
        </p:txBody>
      </p:sp>
      <p:sp>
        <p:nvSpPr>
          <p:cNvPr id="5" name="Footer Placeholder 4">
            <a:extLst>
              <a:ext uri="{FF2B5EF4-FFF2-40B4-BE49-F238E27FC236}">
                <a16:creationId xmlns:a16="http://schemas.microsoft.com/office/drawing/2014/main" id="{87640069-0275-D747-A41D-890B708ED1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48DE63E5-22C4-5149-B015-80D63B5A4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D90D2-B604-9C4B-BC78-791E4CDB48D1}" type="slidenum">
              <a:rPr lang="x-none" smtClean="0"/>
              <a:t>‹#›</a:t>
            </a:fld>
            <a:endParaRPr lang="x-none"/>
          </a:p>
        </p:txBody>
      </p:sp>
    </p:spTree>
    <p:extLst>
      <p:ext uri="{BB962C8B-B14F-4D97-AF65-F5344CB8AC3E}">
        <p14:creationId xmlns:p14="http://schemas.microsoft.com/office/powerpoint/2010/main" val="484202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CB822-1A26-DD4E-B5D0-057A1C3F3E98}"/>
              </a:ext>
            </a:extLst>
          </p:cNvPr>
          <p:cNvSpPr>
            <a:spLocks noGrp="1"/>
          </p:cNvSpPr>
          <p:nvPr>
            <p:ph type="ctrTitle"/>
          </p:nvPr>
        </p:nvSpPr>
        <p:spPr/>
        <p:txBody>
          <a:bodyPr>
            <a:normAutofit fontScale="90000"/>
          </a:bodyPr>
          <a:lstStyle/>
          <a:p>
            <a:r>
              <a:rPr lang="en-US" b="1" dirty="0"/>
              <a:t>Interventions for non-tubal ectopic pregnancy </a:t>
            </a:r>
            <a:r>
              <a:rPr lang="en-US" dirty="0"/>
              <a:t/>
            </a:r>
            <a:br>
              <a:rPr lang="en-US" dirty="0"/>
            </a:br>
            <a:endParaRPr lang="x-none" dirty="0"/>
          </a:p>
        </p:txBody>
      </p:sp>
      <p:sp>
        <p:nvSpPr>
          <p:cNvPr id="3" name="Subtitle 2">
            <a:extLst>
              <a:ext uri="{FF2B5EF4-FFF2-40B4-BE49-F238E27FC236}">
                <a16:creationId xmlns:a16="http://schemas.microsoft.com/office/drawing/2014/main" id="{31DB18C6-D5BD-834E-A432-98775BAAF739}"/>
              </a:ext>
            </a:extLst>
          </p:cNvPr>
          <p:cNvSpPr>
            <a:spLocks noGrp="1"/>
          </p:cNvSpPr>
          <p:nvPr>
            <p:ph type="subTitle" idx="1"/>
          </p:nvPr>
        </p:nvSpPr>
        <p:spPr>
          <a:xfrm>
            <a:off x="3810000" y="5349350"/>
            <a:ext cx="4572000" cy="1655762"/>
          </a:xfrm>
        </p:spPr>
        <p:txBody>
          <a:bodyPr/>
          <a:lstStyle/>
          <a:p>
            <a:pPr algn="l"/>
            <a:r>
              <a:rPr lang="en-US" dirty="0" smtClean="0"/>
              <a:t>Presented by: Dr. Marjan Ghaemi</a:t>
            </a:r>
            <a:endParaRPr lang="x-none" dirty="0"/>
          </a:p>
        </p:txBody>
      </p:sp>
      <p:pic>
        <p:nvPicPr>
          <p:cNvPr id="4" name="Picture 3"/>
          <p:cNvPicPr>
            <a:picLocks noChangeAspect="1"/>
          </p:cNvPicPr>
          <p:nvPr/>
        </p:nvPicPr>
        <p:blipFill>
          <a:blip r:embed="rId2"/>
          <a:stretch>
            <a:fillRect/>
          </a:stretch>
        </p:blipFill>
        <p:spPr>
          <a:xfrm>
            <a:off x="4191000" y="3610506"/>
            <a:ext cx="3810000" cy="819150"/>
          </a:xfrm>
          <a:prstGeom prst="rect">
            <a:avLst/>
          </a:prstGeom>
        </p:spPr>
      </p:pic>
    </p:spTree>
    <p:extLst>
      <p:ext uri="{BB962C8B-B14F-4D97-AF65-F5344CB8AC3E}">
        <p14:creationId xmlns:p14="http://schemas.microsoft.com/office/powerpoint/2010/main" val="3944839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38200" y="1948940"/>
            <a:ext cx="6388264" cy="4342678"/>
          </a:xfrm>
          <a:prstGeom prst="rect">
            <a:avLst/>
          </a:prstGeom>
        </p:spPr>
      </p:pic>
      <p:sp>
        <p:nvSpPr>
          <p:cNvPr id="5" name="Rectangle 4"/>
          <p:cNvSpPr/>
          <p:nvPr/>
        </p:nvSpPr>
        <p:spPr>
          <a:xfrm>
            <a:off x="7397086" y="2967335"/>
            <a:ext cx="4148920" cy="1200329"/>
          </a:xfrm>
          <a:prstGeom prst="rect">
            <a:avLst/>
          </a:prstGeom>
        </p:spPr>
        <p:txBody>
          <a:bodyPr wrap="square">
            <a:spAutoFit/>
          </a:bodyPr>
          <a:lstStyle/>
          <a:p>
            <a:r>
              <a:rPr lang="en-US" dirty="0" smtClean="0"/>
              <a:t>Interstitial </a:t>
            </a:r>
            <a:r>
              <a:rPr lang="en-US" dirty="0"/>
              <a:t>ectopic pregnancy: presence of an eccentric gestational sac with myometrial tissue that surrounds the gestational sac with a thickness of 2 mm</a:t>
            </a:r>
            <a:endParaRPr lang="fa-IR" dirty="0"/>
          </a:p>
        </p:txBody>
      </p:sp>
    </p:spTree>
    <p:extLst>
      <p:ext uri="{BB962C8B-B14F-4D97-AF65-F5344CB8AC3E}">
        <p14:creationId xmlns:p14="http://schemas.microsoft.com/office/powerpoint/2010/main" val="238527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DB4D-EFE0-2E42-BC0D-EE025E7671BD}"/>
              </a:ext>
            </a:extLst>
          </p:cNvPr>
          <p:cNvSpPr>
            <a:spLocks noGrp="1"/>
          </p:cNvSpPr>
          <p:nvPr>
            <p:ph type="title"/>
          </p:nvPr>
        </p:nvSpPr>
        <p:spPr/>
        <p:txBody>
          <a:bodyPr/>
          <a:lstStyle/>
          <a:p>
            <a:pPr algn="ctr"/>
            <a:r>
              <a:rPr lang="en-US" dirty="0"/>
              <a:t>Cervical pregnancy</a:t>
            </a:r>
            <a:endParaRPr lang="x-none" dirty="0"/>
          </a:p>
        </p:txBody>
      </p:sp>
      <p:sp>
        <p:nvSpPr>
          <p:cNvPr id="3" name="Content Placeholder 2">
            <a:extLst>
              <a:ext uri="{FF2B5EF4-FFF2-40B4-BE49-F238E27FC236}">
                <a16:creationId xmlns:a16="http://schemas.microsoft.com/office/drawing/2014/main" id="{E015B133-B70C-4545-B71D-92365E3A93CB}"/>
              </a:ext>
            </a:extLst>
          </p:cNvPr>
          <p:cNvSpPr>
            <a:spLocks noGrp="1"/>
          </p:cNvSpPr>
          <p:nvPr>
            <p:ph idx="1"/>
          </p:nvPr>
        </p:nvSpPr>
        <p:spPr/>
        <p:txBody>
          <a:bodyPr/>
          <a:lstStyle/>
          <a:p>
            <a:pPr algn="just"/>
            <a:r>
              <a:rPr lang="en-US" dirty="0"/>
              <a:t>Cervical pregnancy is a rare form of ectopic pregnancy with an estimated frequency of less than 1% of all ectopic </a:t>
            </a:r>
            <a:r>
              <a:rPr lang="en-US" dirty="0" smtClean="0"/>
              <a:t>pregnancies.</a:t>
            </a:r>
          </a:p>
          <a:p>
            <a:pPr algn="just"/>
            <a:r>
              <a:rPr lang="en-US" dirty="0" smtClean="0"/>
              <a:t>Cervical </a:t>
            </a:r>
            <a:r>
              <a:rPr lang="en-US" dirty="0"/>
              <a:t>pregnancy can be diagnosed by the following ultrasonography presentations: (</a:t>
            </a:r>
            <a:r>
              <a:rPr lang="en-US" dirty="0" err="1"/>
              <a:t>i</a:t>
            </a:r>
            <a:r>
              <a:rPr lang="en-US" dirty="0"/>
              <a:t>) empty uterine cavity; (ii) dilated or barrel-shaped cervix; (iii) a gestational sac within the mucosa located in the endocervical canal; and (iv) a sliding sac </a:t>
            </a:r>
            <a:r>
              <a:rPr lang="en-US" dirty="0" smtClean="0"/>
              <a:t>sign.</a:t>
            </a:r>
            <a:endParaRPr lang="x-none" dirty="0"/>
          </a:p>
        </p:txBody>
      </p:sp>
    </p:spTree>
    <p:extLst>
      <p:ext uri="{BB962C8B-B14F-4D97-AF65-F5344CB8AC3E}">
        <p14:creationId xmlns:p14="http://schemas.microsoft.com/office/powerpoint/2010/main" val="369759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01253" y="621980"/>
            <a:ext cx="8069239" cy="5765689"/>
          </a:xfrm>
          <a:prstGeom prst="rect">
            <a:avLst/>
          </a:prstGeom>
        </p:spPr>
      </p:pic>
    </p:spTree>
    <p:extLst>
      <p:ext uri="{BB962C8B-B14F-4D97-AF65-F5344CB8AC3E}">
        <p14:creationId xmlns:p14="http://schemas.microsoft.com/office/powerpoint/2010/main" val="3193297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12DE-5147-2B45-9051-9818181B5847}"/>
              </a:ext>
            </a:extLst>
          </p:cNvPr>
          <p:cNvSpPr>
            <a:spLocks noGrp="1"/>
          </p:cNvSpPr>
          <p:nvPr>
            <p:ph type="title"/>
          </p:nvPr>
        </p:nvSpPr>
        <p:spPr/>
        <p:txBody>
          <a:bodyPr/>
          <a:lstStyle/>
          <a:p>
            <a:pPr algn="ctr"/>
            <a:r>
              <a:rPr lang="en-US" dirty="0"/>
              <a:t>Abdominal pregnancy</a:t>
            </a:r>
            <a:endParaRPr lang="x-none" dirty="0"/>
          </a:p>
        </p:txBody>
      </p:sp>
      <p:sp>
        <p:nvSpPr>
          <p:cNvPr id="3" name="Content Placeholder 2">
            <a:extLst>
              <a:ext uri="{FF2B5EF4-FFF2-40B4-BE49-F238E27FC236}">
                <a16:creationId xmlns:a16="http://schemas.microsoft.com/office/drawing/2014/main" id="{97B1AED4-1627-5F4E-9F4E-F60C41D77DD0}"/>
              </a:ext>
            </a:extLst>
          </p:cNvPr>
          <p:cNvSpPr>
            <a:spLocks noGrp="1"/>
          </p:cNvSpPr>
          <p:nvPr>
            <p:ph idx="1"/>
          </p:nvPr>
        </p:nvSpPr>
        <p:spPr>
          <a:xfrm>
            <a:off x="838200" y="1825624"/>
            <a:ext cx="10515600" cy="5032375"/>
          </a:xfrm>
        </p:spPr>
        <p:txBody>
          <a:bodyPr>
            <a:normAutofit fontScale="92500" lnSpcReduction="10000"/>
          </a:bodyPr>
          <a:lstStyle/>
          <a:p>
            <a:pPr algn="just"/>
            <a:r>
              <a:rPr lang="en-US" dirty="0"/>
              <a:t>Abdominal pregnancy is one of the rarest forms of ectopic gestation and occurs in 0.3% to 1.4% of all ectopic </a:t>
            </a:r>
            <a:r>
              <a:rPr lang="en-US" dirty="0" smtClean="0"/>
              <a:t>pregnancies.</a:t>
            </a:r>
          </a:p>
          <a:p>
            <a:pPr algn="just"/>
            <a:r>
              <a:rPr lang="en-US" dirty="0" smtClean="0"/>
              <a:t>It </a:t>
            </a:r>
            <a:r>
              <a:rPr lang="en-US" dirty="0"/>
              <a:t>refers to a gestational sac implanted in the </a:t>
            </a:r>
            <a:r>
              <a:rPr lang="en-US" dirty="0" err="1"/>
              <a:t>omentum</a:t>
            </a:r>
            <a:r>
              <a:rPr lang="en-US" dirty="0"/>
              <a:t>, abdominal vital organs, or large vessels, and is described as either primary or secondary. </a:t>
            </a:r>
            <a:endParaRPr lang="en-US" dirty="0" smtClean="0"/>
          </a:p>
          <a:p>
            <a:pPr algn="just"/>
            <a:r>
              <a:rPr lang="en-US" dirty="0" smtClean="0"/>
              <a:t>A </a:t>
            </a:r>
            <a:r>
              <a:rPr lang="en-US" dirty="0"/>
              <a:t>primary abdominal pregnancy is due to a failure of the fimbria to pick up the ovulated follicle, while a secondary abdominal pregnancy is believed to follow early rupture or abortion of a tubal pregnancy or uterine perforation of a intrauterine pregnancy into the peritoneal cavity. </a:t>
            </a:r>
            <a:endParaRPr lang="en-US" dirty="0" smtClean="0"/>
          </a:p>
          <a:p>
            <a:pPr algn="just"/>
            <a:r>
              <a:rPr lang="en-US" dirty="0" smtClean="0"/>
              <a:t>The </a:t>
            </a:r>
            <a:r>
              <a:rPr lang="en-US" dirty="0"/>
              <a:t>following criteria have been suggested to diagnose abdominal pregnancy: (</a:t>
            </a:r>
            <a:r>
              <a:rPr lang="en-US" dirty="0" err="1"/>
              <a:t>i</a:t>
            </a:r>
            <a:r>
              <a:rPr lang="en-US" dirty="0"/>
              <a:t>) empty uterine cavity; (ii) absence of a dilated fallopian tube and a complex adnexal mass; (iii) absence of myometrial tissue between the bladder and pregnancy; (iv) a gestational sac surrounded by intestinal tissue and separated by the peritoneum; and (v) a free mobility similar to fluctuation of the sac </a:t>
            </a:r>
          </a:p>
          <a:p>
            <a:pPr algn="just"/>
            <a:endParaRPr lang="x-none" dirty="0"/>
          </a:p>
        </p:txBody>
      </p:sp>
    </p:spTree>
    <p:extLst>
      <p:ext uri="{BB962C8B-B14F-4D97-AF65-F5344CB8AC3E}">
        <p14:creationId xmlns:p14="http://schemas.microsoft.com/office/powerpoint/2010/main" val="748699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8039-6469-224B-ACAF-53F7E96C1EB5}"/>
              </a:ext>
            </a:extLst>
          </p:cNvPr>
          <p:cNvSpPr>
            <a:spLocks noGrp="1"/>
          </p:cNvSpPr>
          <p:nvPr>
            <p:ph type="title"/>
          </p:nvPr>
        </p:nvSpPr>
        <p:spPr/>
        <p:txBody>
          <a:bodyPr/>
          <a:lstStyle/>
          <a:p>
            <a:pPr algn="ctr"/>
            <a:r>
              <a:rPr lang="en-US" dirty="0" smtClean="0"/>
              <a:t>Diagnosis And Treatment</a:t>
            </a:r>
            <a:endParaRPr lang="x-none" dirty="0"/>
          </a:p>
        </p:txBody>
      </p:sp>
      <p:sp>
        <p:nvSpPr>
          <p:cNvPr id="3" name="Content Placeholder 2">
            <a:extLst>
              <a:ext uri="{FF2B5EF4-FFF2-40B4-BE49-F238E27FC236}">
                <a16:creationId xmlns:a16="http://schemas.microsoft.com/office/drawing/2014/main" id="{0E909EAC-B6FF-B943-9752-7F8CE9A5A3BC}"/>
              </a:ext>
            </a:extLst>
          </p:cNvPr>
          <p:cNvSpPr>
            <a:spLocks noGrp="1"/>
          </p:cNvSpPr>
          <p:nvPr>
            <p:ph idx="1"/>
          </p:nvPr>
        </p:nvSpPr>
        <p:spPr>
          <a:xfrm>
            <a:off x="838200" y="1825625"/>
            <a:ext cx="10515600" cy="4752596"/>
          </a:xfrm>
        </p:spPr>
        <p:txBody>
          <a:bodyPr>
            <a:normAutofit fontScale="92500" lnSpcReduction="10000"/>
          </a:bodyPr>
          <a:lstStyle/>
          <a:p>
            <a:pPr algn="just"/>
            <a:r>
              <a:rPr lang="en-US" dirty="0"/>
              <a:t>The diagnosis of, and treatment for, non-tubal ectopic pregnancy are challenging and frequently constitute a medical emergency. </a:t>
            </a:r>
            <a:endParaRPr lang="en-US" dirty="0" smtClean="0"/>
          </a:p>
          <a:p>
            <a:pPr algn="just"/>
            <a:r>
              <a:rPr lang="en-US" dirty="0" smtClean="0"/>
              <a:t>Thus</a:t>
            </a:r>
            <a:r>
              <a:rPr lang="en-US" dirty="0"/>
              <a:t>, prompt and effective treatment is important to avoid potentially catastrophic consequences such as massive </a:t>
            </a:r>
            <a:r>
              <a:rPr lang="en-US" dirty="0" err="1"/>
              <a:t>haemorrhaging</a:t>
            </a:r>
            <a:r>
              <a:rPr lang="en-US" dirty="0"/>
              <a:t>, hysterectomy, and death</a:t>
            </a:r>
            <a:r>
              <a:rPr lang="en-US" dirty="0" smtClean="0"/>
              <a:t>.</a:t>
            </a:r>
          </a:p>
          <a:p>
            <a:pPr algn="just"/>
            <a:r>
              <a:rPr lang="en-US" dirty="0" smtClean="0"/>
              <a:t> </a:t>
            </a:r>
            <a:r>
              <a:rPr lang="en-US" dirty="0"/>
              <a:t>The improved ultrasonography technology widely used in early pregnancy assessment and high awareness of the possibility of ectopic pregnancy have contributed to earlier diagnosis of these pregnancies. </a:t>
            </a:r>
            <a:endParaRPr lang="en-US" dirty="0" smtClean="0"/>
          </a:p>
          <a:p>
            <a:pPr algn="just"/>
            <a:r>
              <a:rPr lang="en-US" dirty="0" smtClean="0"/>
              <a:t>This </a:t>
            </a:r>
            <a:r>
              <a:rPr lang="en-US" dirty="0"/>
              <a:t>has led to advances in their management, aiming to limit morbidity and to preserve the uterus and subsequent </a:t>
            </a:r>
            <a:r>
              <a:rPr lang="en-US" dirty="0" smtClean="0"/>
              <a:t>fertility.</a:t>
            </a:r>
          </a:p>
          <a:p>
            <a:pPr algn="just"/>
            <a:r>
              <a:rPr lang="en-US" dirty="0" smtClean="0"/>
              <a:t>Although </a:t>
            </a:r>
            <a:r>
              <a:rPr lang="en-US" dirty="0"/>
              <a:t>many treatment options have been recommended, the optimal treatment is yet to be clarified. </a:t>
            </a:r>
          </a:p>
          <a:p>
            <a:endParaRPr lang="x-none" dirty="0"/>
          </a:p>
        </p:txBody>
      </p:sp>
    </p:spTree>
    <p:extLst>
      <p:ext uri="{BB962C8B-B14F-4D97-AF65-F5344CB8AC3E}">
        <p14:creationId xmlns:p14="http://schemas.microsoft.com/office/powerpoint/2010/main" val="1033607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5A04-7072-6240-9877-C77AD7BC9E5C}"/>
              </a:ext>
            </a:extLst>
          </p:cNvPr>
          <p:cNvSpPr>
            <a:spLocks noGrp="1"/>
          </p:cNvSpPr>
          <p:nvPr>
            <p:ph type="title"/>
          </p:nvPr>
        </p:nvSpPr>
        <p:spPr/>
        <p:txBody>
          <a:bodyPr/>
          <a:lstStyle/>
          <a:p>
            <a:pPr algn="ctr"/>
            <a:r>
              <a:rPr lang="en-US" dirty="0"/>
              <a:t>Surgery</a:t>
            </a:r>
            <a:endParaRPr lang="x-none" dirty="0"/>
          </a:p>
        </p:txBody>
      </p:sp>
      <p:sp>
        <p:nvSpPr>
          <p:cNvPr id="3" name="Content Placeholder 2">
            <a:extLst>
              <a:ext uri="{FF2B5EF4-FFF2-40B4-BE49-F238E27FC236}">
                <a16:creationId xmlns:a16="http://schemas.microsoft.com/office/drawing/2014/main" id="{97E8969B-7A41-1645-B715-E513E4F3E815}"/>
              </a:ext>
            </a:extLst>
          </p:cNvPr>
          <p:cNvSpPr>
            <a:spLocks noGrp="1"/>
          </p:cNvSpPr>
          <p:nvPr>
            <p:ph idx="1"/>
          </p:nvPr>
        </p:nvSpPr>
        <p:spPr/>
        <p:txBody>
          <a:bodyPr>
            <a:normAutofit lnSpcReduction="10000"/>
          </a:bodyPr>
          <a:lstStyle/>
          <a:p>
            <a:pPr algn="just"/>
            <a:r>
              <a:rPr lang="en-US" dirty="0"/>
              <a:t>Surgery is the primary treatment for most ovarian, cornual, and abdominal </a:t>
            </a:r>
            <a:r>
              <a:rPr lang="en-US" dirty="0" smtClean="0"/>
              <a:t>pregnancies.</a:t>
            </a:r>
          </a:p>
          <a:p>
            <a:pPr algn="just"/>
            <a:r>
              <a:rPr lang="en-US" dirty="0" smtClean="0"/>
              <a:t>Management </a:t>
            </a:r>
            <a:r>
              <a:rPr lang="en-US" dirty="0"/>
              <a:t>of ovarian pregnancy usually requires ovariectomy or ovarian wedge resection. Ovarian wedge resection may be considered by women with future fertility in mind, whereas ovariectomy is limited to cases of advanced </a:t>
            </a:r>
            <a:r>
              <a:rPr lang="en-US" dirty="0" smtClean="0"/>
              <a:t>gestation.</a:t>
            </a:r>
          </a:p>
          <a:p>
            <a:pPr algn="just"/>
            <a:r>
              <a:rPr lang="en-US" dirty="0" err="1" smtClean="0"/>
              <a:t>Cornual</a:t>
            </a:r>
            <a:r>
              <a:rPr lang="en-US" dirty="0" smtClean="0"/>
              <a:t> </a:t>
            </a:r>
            <a:r>
              <a:rPr lang="en-US" dirty="0"/>
              <a:t>pregnancy has traditionally been treated using cornual resection or hysterectomy in the cases with severely damaged </a:t>
            </a:r>
            <a:r>
              <a:rPr lang="en-US" dirty="0" smtClean="0"/>
              <a:t>uteri.</a:t>
            </a:r>
          </a:p>
          <a:p>
            <a:pPr algn="just"/>
            <a:r>
              <a:rPr lang="en-US" dirty="0" smtClean="0"/>
              <a:t>The </a:t>
            </a:r>
            <a:r>
              <a:rPr lang="en-US" dirty="0"/>
              <a:t>surgery can be completed through laparoscopy or laparotomy, but laparotomy may be required for women with uterine rupture and </a:t>
            </a:r>
            <a:r>
              <a:rPr lang="en-US" dirty="0" err="1" smtClean="0"/>
              <a:t>haemoperitoneum</a:t>
            </a:r>
            <a:r>
              <a:rPr lang="en-US" dirty="0" smtClean="0"/>
              <a:t>. </a:t>
            </a:r>
            <a:endParaRPr lang="en-US" dirty="0"/>
          </a:p>
          <a:p>
            <a:endParaRPr lang="x-none" dirty="0"/>
          </a:p>
        </p:txBody>
      </p:sp>
    </p:spTree>
    <p:extLst>
      <p:ext uri="{BB962C8B-B14F-4D97-AF65-F5344CB8AC3E}">
        <p14:creationId xmlns:p14="http://schemas.microsoft.com/office/powerpoint/2010/main" val="339048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A76E5-E7E1-874D-A5AC-E24561923DA2}"/>
              </a:ext>
            </a:extLst>
          </p:cNvPr>
          <p:cNvSpPr>
            <a:spLocks noGrp="1"/>
          </p:cNvSpPr>
          <p:nvPr>
            <p:ph type="title"/>
          </p:nvPr>
        </p:nvSpPr>
        <p:spPr/>
        <p:txBody>
          <a:bodyPr/>
          <a:lstStyle/>
          <a:p>
            <a:pPr algn="ctr"/>
            <a:r>
              <a:rPr lang="en-US" dirty="0"/>
              <a:t>Surgery</a:t>
            </a:r>
            <a:endParaRPr lang="x-none" dirty="0"/>
          </a:p>
        </p:txBody>
      </p:sp>
      <p:sp>
        <p:nvSpPr>
          <p:cNvPr id="3" name="Content Placeholder 2">
            <a:extLst>
              <a:ext uri="{FF2B5EF4-FFF2-40B4-BE49-F238E27FC236}">
                <a16:creationId xmlns:a16="http://schemas.microsoft.com/office/drawing/2014/main" id="{CBC6EE12-77AD-B147-AF2A-904121C8F556}"/>
              </a:ext>
            </a:extLst>
          </p:cNvPr>
          <p:cNvSpPr>
            <a:spLocks noGrp="1"/>
          </p:cNvSpPr>
          <p:nvPr>
            <p:ph idx="1"/>
          </p:nvPr>
        </p:nvSpPr>
        <p:spPr>
          <a:xfrm>
            <a:off x="838200" y="1825625"/>
            <a:ext cx="10515600" cy="4834482"/>
          </a:xfrm>
        </p:spPr>
        <p:txBody>
          <a:bodyPr>
            <a:normAutofit/>
          </a:bodyPr>
          <a:lstStyle/>
          <a:p>
            <a:pPr algn="just"/>
            <a:r>
              <a:rPr lang="en-US" dirty="0" smtClean="0"/>
              <a:t>In abdominal pregnancy surgical </a:t>
            </a:r>
            <a:r>
              <a:rPr lang="en-US" dirty="0"/>
              <a:t>management with ligation of the placental blood supply and removal of some early abdominal pregnancies implanted on a less vascular surface can be managed by </a:t>
            </a:r>
            <a:r>
              <a:rPr lang="en-US" dirty="0" smtClean="0"/>
              <a:t>laparoscopy.</a:t>
            </a:r>
          </a:p>
          <a:p>
            <a:pPr algn="just"/>
            <a:r>
              <a:rPr lang="en-US" dirty="0" smtClean="0"/>
              <a:t>In advanced pregnancies, selective arterial embolization is necessary before surgery to avoid hemorrhage.</a:t>
            </a:r>
          </a:p>
          <a:p>
            <a:pPr algn="just"/>
            <a:r>
              <a:rPr lang="en-US" dirty="0" smtClean="0"/>
              <a:t>For </a:t>
            </a:r>
            <a:r>
              <a:rPr lang="en-US" dirty="0"/>
              <a:t>cervical and caesarean scar pregnancies, laparotomy and hysterectomy may be required for more advanced </a:t>
            </a:r>
            <a:r>
              <a:rPr lang="en-US" dirty="0" smtClean="0"/>
              <a:t>pregnancies.</a:t>
            </a:r>
          </a:p>
          <a:p>
            <a:pPr algn="just"/>
            <a:endParaRPr lang="x-none" dirty="0"/>
          </a:p>
        </p:txBody>
      </p:sp>
    </p:spTree>
    <p:extLst>
      <p:ext uri="{BB962C8B-B14F-4D97-AF65-F5344CB8AC3E}">
        <p14:creationId xmlns:p14="http://schemas.microsoft.com/office/powerpoint/2010/main" val="2987494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5746E-07CB-1C41-AD1B-1B47BCD7F697}"/>
              </a:ext>
            </a:extLst>
          </p:cNvPr>
          <p:cNvSpPr>
            <a:spLocks noGrp="1"/>
          </p:cNvSpPr>
          <p:nvPr>
            <p:ph type="title"/>
          </p:nvPr>
        </p:nvSpPr>
        <p:spPr/>
        <p:txBody>
          <a:bodyPr/>
          <a:lstStyle/>
          <a:p>
            <a:pPr algn="ctr"/>
            <a:r>
              <a:rPr lang="en-US" dirty="0" smtClean="0"/>
              <a:t>Medical treatment</a:t>
            </a:r>
            <a:endParaRPr lang="x-none" dirty="0"/>
          </a:p>
        </p:txBody>
      </p:sp>
      <p:sp>
        <p:nvSpPr>
          <p:cNvPr id="3" name="Content Placeholder 2">
            <a:extLst>
              <a:ext uri="{FF2B5EF4-FFF2-40B4-BE49-F238E27FC236}">
                <a16:creationId xmlns:a16="http://schemas.microsoft.com/office/drawing/2014/main" id="{B805C965-915E-0043-B656-475DD902DC4E}"/>
              </a:ext>
            </a:extLst>
          </p:cNvPr>
          <p:cNvSpPr>
            <a:spLocks noGrp="1"/>
          </p:cNvSpPr>
          <p:nvPr>
            <p:ph idx="1"/>
          </p:nvPr>
        </p:nvSpPr>
        <p:spPr>
          <a:xfrm>
            <a:off x="688075" y="1405721"/>
            <a:ext cx="10515600" cy="5268034"/>
          </a:xfrm>
        </p:spPr>
        <p:txBody>
          <a:bodyPr>
            <a:normAutofit fontScale="92500" lnSpcReduction="10000"/>
          </a:bodyPr>
          <a:lstStyle/>
          <a:p>
            <a:pPr algn="just"/>
            <a:r>
              <a:rPr lang="en-US" dirty="0" smtClean="0"/>
              <a:t>For </a:t>
            </a:r>
            <a:r>
              <a:rPr lang="en-US" dirty="0"/>
              <a:t>women who desire fertility preservation, conservative measures have become the first-line approach. These options include administration (local or systemic) of various chemotherapeutic agents (including methotrexate (MTX), etoposide, actinomycin D, and cyclophosphamide) and endoscopic removal techniques (laparoscopy or hysteroscopy), alone or as adjuvant therapies, with or without </a:t>
            </a:r>
            <a:r>
              <a:rPr lang="en-US" dirty="0" err="1"/>
              <a:t>haemostatic</a:t>
            </a:r>
            <a:r>
              <a:rPr lang="en-US" dirty="0"/>
              <a:t> techniques (balloon tamponade, uterine artery ligation, cerclage, and cervical stay sutures). </a:t>
            </a:r>
            <a:endParaRPr lang="en-US" dirty="0" smtClean="0"/>
          </a:p>
          <a:p>
            <a:pPr algn="just"/>
            <a:r>
              <a:rPr lang="en-US" dirty="0" smtClean="0"/>
              <a:t>With </a:t>
            </a:r>
            <a:r>
              <a:rPr lang="en-US" dirty="0"/>
              <a:t>cervical pregnancies before 12 weeks' gestation where the women have lower serum </a:t>
            </a:r>
            <a:r>
              <a:rPr lang="el-GR" dirty="0"/>
              <a:t>β-</a:t>
            </a:r>
            <a:r>
              <a:rPr lang="en-US" dirty="0"/>
              <a:t>human chorionic gonadotropin (</a:t>
            </a:r>
            <a:r>
              <a:rPr lang="el-GR" dirty="0"/>
              <a:t>β-</a:t>
            </a:r>
            <a:r>
              <a:rPr lang="en-US" dirty="0"/>
              <a:t>hCG) levels and no fetal cardiac activity, it may seem reasonable to administer conservative </a:t>
            </a:r>
            <a:r>
              <a:rPr lang="en-US" dirty="0" smtClean="0"/>
              <a:t>treatment. </a:t>
            </a:r>
            <a:r>
              <a:rPr lang="en-US" dirty="0"/>
              <a:t>Systemic MTX administration is a common approach to cervical pregnancy and has high efficacy, but it may be associated with increased risk of primary failure for pregnancies greater than nine weeks' gestation, with </a:t>
            </a:r>
            <a:r>
              <a:rPr lang="el-GR" dirty="0"/>
              <a:t>β-</a:t>
            </a:r>
            <a:r>
              <a:rPr lang="en-US" dirty="0"/>
              <a:t>hCG levels above 10,000 </a:t>
            </a:r>
            <a:r>
              <a:rPr lang="en-US" dirty="0" err="1"/>
              <a:t>mlU</a:t>
            </a:r>
            <a:r>
              <a:rPr lang="en-US" dirty="0"/>
              <a:t>/ mL, crown–rump length greater than 10 mm, and fetal cardiac </a:t>
            </a:r>
            <a:r>
              <a:rPr lang="en-US" dirty="0" smtClean="0"/>
              <a:t>activity.</a:t>
            </a:r>
          </a:p>
          <a:p>
            <a:endParaRPr lang="x-none" dirty="0"/>
          </a:p>
        </p:txBody>
      </p:sp>
    </p:spTree>
    <p:extLst>
      <p:ext uri="{BB962C8B-B14F-4D97-AF65-F5344CB8AC3E}">
        <p14:creationId xmlns:p14="http://schemas.microsoft.com/office/powerpoint/2010/main" val="2641089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Treatments</a:t>
            </a:r>
            <a:endParaRPr lang="fa-IR" dirty="0"/>
          </a:p>
        </p:txBody>
      </p:sp>
      <p:sp>
        <p:nvSpPr>
          <p:cNvPr id="3" name="Content Placeholder 2"/>
          <p:cNvSpPr>
            <a:spLocks noGrp="1"/>
          </p:cNvSpPr>
          <p:nvPr>
            <p:ph idx="1"/>
          </p:nvPr>
        </p:nvSpPr>
        <p:spPr>
          <a:xfrm>
            <a:off x="655320" y="1406525"/>
            <a:ext cx="10515600" cy="4848130"/>
          </a:xfrm>
        </p:spPr>
        <p:txBody>
          <a:bodyPr>
            <a:normAutofit fontScale="70000" lnSpcReduction="20000"/>
          </a:bodyPr>
          <a:lstStyle/>
          <a:p>
            <a:pPr algn="just"/>
            <a:r>
              <a:rPr lang="en-US" dirty="0"/>
              <a:t>Suction curettage with balloon tamponade or uterine arterial embolization (UAE) may be a choice for first trimester cervical </a:t>
            </a:r>
            <a:r>
              <a:rPr lang="en-US" dirty="0" smtClean="0"/>
              <a:t>pregnancy. </a:t>
            </a:r>
            <a:endParaRPr lang="en-US" dirty="0" smtClean="0"/>
          </a:p>
          <a:p>
            <a:pPr algn="just"/>
            <a:r>
              <a:rPr lang="en-US" dirty="0" smtClean="0"/>
              <a:t>Local </a:t>
            </a:r>
            <a:r>
              <a:rPr lang="en-US" dirty="0"/>
              <a:t>or systemic injection </a:t>
            </a:r>
            <a:r>
              <a:rPr lang="en-US" dirty="0" smtClean="0"/>
              <a:t>of chemotherapy </a:t>
            </a:r>
            <a:r>
              <a:rPr lang="en-US" dirty="0"/>
              <a:t>has met with various degrees of success for treatment of </a:t>
            </a:r>
            <a:r>
              <a:rPr lang="en-US" dirty="0" smtClean="0"/>
              <a:t>CSP.</a:t>
            </a:r>
          </a:p>
          <a:p>
            <a:pPr algn="just"/>
            <a:r>
              <a:rPr lang="en-US" dirty="0" smtClean="0"/>
              <a:t>Advances </a:t>
            </a:r>
            <a:r>
              <a:rPr lang="en-US" dirty="0"/>
              <a:t>in UAE have enabled a minimally invasive approach in these </a:t>
            </a:r>
            <a:r>
              <a:rPr lang="en-US" dirty="0" smtClean="0"/>
              <a:t>women. Dilation </a:t>
            </a:r>
            <a:r>
              <a:rPr lang="en-US" dirty="0"/>
              <a:t>and suction curettage can be used after chemotherapy but should not be the first-line approach in cervical and CSP because of the risk of perforation and catastrophic </a:t>
            </a:r>
            <a:r>
              <a:rPr lang="en-US" dirty="0" err="1" smtClean="0"/>
              <a:t>haemorrhage</a:t>
            </a:r>
            <a:r>
              <a:rPr lang="en-US" dirty="0" smtClean="0"/>
              <a:t>.</a:t>
            </a:r>
          </a:p>
          <a:p>
            <a:pPr algn="just"/>
            <a:r>
              <a:rPr lang="en-US" dirty="0" smtClean="0"/>
              <a:t>Medical </a:t>
            </a:r>
            <a:r>
              <a:rPr lang="en-US" dirty="0"/>
              <a:t>management with MTX has been reported for ovarian pregnancy but may not be </a:t>
            </a:r>
            <a:r>
              <a:rPr lang="en-US" dirty="0" smtClean="0"/>
              <a:t>practical. </a:t>
            </a:r>
          </a:p>
          <a:p>
            <a:pPr algn="just"/>
            <a:r>
              <a:rPr lang="en-US" dirty="0" smtClean="0"/>
              <a:t>Conservative </a:t>
            </a:r>
            <a:r>
              <a:rPr lang="en-US" dirty="0"/>
              <a:t>measures may be attempted for selective </a:t>
            </a:r>
            <a:r>
              <a:rPr lang="en-US" dirty="0" err="1"/>
              <a:t>cornual</a:t>
            </a:r>
            <a:r>
              <a:rPr lang="en-US" dirty="0"/>
              <a:t> pregnancies but carry a high risk of initial </a:t>
            </a:r>
            <a:r>
              <a:rPr lang="en-US" dirty="0" smtClean="0"/>
              <a:t>failure.</a:t>
            </a:r>
          </a:p>
          <a:p>
            <a:pPr algn="just"/>
            <a:r>
              <a:rPr lang="en-US" dirty="0" smtClean="0"/>
              <a:t>Systemic </a:t>
            </a:r>
            <a:r>
              <a:rPr lang="en-US" dirty="0"/>
              <a:t>MTX chemotherapy and ultrasonography-guided injection of potassium chloride for management of early abdominal pregnancies has been </a:t>
            </a:r>
            <a:r>
              <a:rPr lang="en-US" dirty="0" smtClean="0"/>
              <a:t>reported.</a:t>
            </a:r>
            <a:endParaRPr lang="en-US" dirty="0"/>
          </a:p>
          <a:p>
            <a:pPr algn="just"/>
            <a:r>
              <a:rPr lang="en-US" dirty="0"/>
              <a:t>Expectant management does not seem to be an appropriate choice for most cases and may be only suitable for women with declining </a:t>
            </a:r>
            <a:r>
              <a:rPr lang="el-GR" dirty="0"/>
              <a:t>β-</a:t>
            </a:r>
            <a:r>
              <a:rPr lang="en-US" dirty="0"/>
              <a:t>hCG levels and absence of fetal cardiac </a:t>
            </a:r>
            <a:r>
              <a:rPr lang="en-US" dirty="0" smtClean="0"/>
              <a:t>activity.</a:t>
            </a:r>
          </a:p>
          <a:p>
            <a:pPr algn="just"/>
            <a:r>
              <a:rPr lang="en-US" dirty="0" smtClean="0"/>
              <a:t>However</a:t>
            </a:r>
            <a:r>
              <a:rPr lang="en-US" dirty="0"/>
              <a:t>, women should be closely monitored in case the lesion ruptures or the situation deteriorates. </a:t>
            </a:r>
          </a:p>
          <a:p>
            <a:endParaRPr lang="fa-IR" dirty="0"/>
          </a:p>
        </p:txBody>
      </p:sp>
    </p:spTree>
    <p:extLst>
      <p:ext uri="{BB962C8B-B14F-4D97-AF65-F5344CB8AC3E}">
        <p14:creationId xmlns:p14="http://schemas.microsoft.com/office/powerpoint/2010/main" val="1486983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1A9D-2278-AB49-8DAA-8B9815C90DCF}"/>
              </a:ext>
            </a:extLst>
          </p:cNvPr>
          <p:cNvSpPr>
            <a:spLocks noGrp="1"/>
          </p:cNvSpPr>
          <p:nvPr>
            <p:ph type="title"/>
          </p:nvPr>
        </p:nvSpPr>
        <p:spPr/>
        <p:txBody>
          <a:bodyPr/>
          <a:lstStyle/>
          <a:p>
            <a:pPr algn="ctr"/>
            <a:r>
              <a:rPr lang="en-US" dirty="0"/>
              <a:t>UAE</a:t>
            </a:r>
            <a:endParaRPr lang="x-none" dirty="0"/>
          </a:p>
        </p:txBody>
      </p:sp>
      <p:sp>
        <p:nvSpPr>
          <p:cNvPr id="3" name="Content Placeholder 2">
            <a:extLst>
              <a:ext uri="{FF2B5EF4-FFF2-40B4-BE49-F238E27FC236}">
                <a16:creationId xmlns:a16="http://schemas.microsoft.com/office/drawing/2014/main" id="{F76A4AE0-99BC-034B-9D9E-27215C0D83D8}"/>
              </a:ext>
            </a:extLst>
          </p:cNvPr>
          <p:cNvSpPr>
            <a:spLocks noGrp="1"/>
          </p:cNvSpPr>
          <p:nvPr>
            <p:ph idx="1"/>
          </p:nvPr>
        </p:nvSpPr>
        <p:spPr>
          <a:xfrm>
            <a:off x="838200" y="1825624"/>
            <a:ext cx="10515600" cy="4711653"/>
          </a:xfrm>
        </p:spPr>
        <p:txBody>
          <a:bodyPr>
            <a:normAutofit fontScale="92500" lnSpcReduction="20000"/>
          </a:bodyPr>
          <a:lstStyle/>
          <a:p>
            <a:pPr algn="just"/>
            <a:r>
              <a:rPr lang="en-US" dirty="0"/>
              <a:t>UAE involves blocking the arteries using gelatin beads or other </a:t>
            </a:r>
            <a:r>
              <a:rPr lang="en-US" dirty="0" smtClean="0"/>
              <a:t>materials. It </a:t>
            </a:r>
            <a:r>
              <a:rPr lang="en-US" dirty="0"/>
              <a:t>has been used as an adjuvant therapy to prevent excessive </a:t>
            </a:r>
            <a:r>
              <a:rPr lang="en-US" dirty="0" err="1"/>
              <a:t>haemorrhage</a:t>
            </a:r>
            <a:r>
              <a:rPr lang="en-US" dirty="0"/>
              <a:t> before uterine surgery or curettage </a:t>
            </a:r>
            <a:r>
              <a:rPr lang="en-US" dirty="0" smtClean="0"/>
              <a:t>procedures.</a:t>
            </a:r>
          </a:p>
          <a:p>
            <a:pPr algn="just"/>
            <a:r>
              <a:rPr lang="en-US" dirty="0" smtClean="0"/>
              <a:t>Bilateral </a:t>
            </a:r>
            <a:r>
              <a:rPr lang="en-US" dirty="0"/>
              <a:t>uterine arterial chemoembolization (UACE) is a combination of arterial embolization and local administration of chemotherapy. During the procedure, MTX is delivered directly into the gestational foci via the bilateral uterine arteries, which provide the </a:t>
            </a:r>
            <a:r>
              <a:rPr lang="en-US" dirty="0" smtClean="0"/>
              <a:t>blood supply.</a:t>
            </a:r>
          </a:p>
          <a:p>
            <a:pPr algn="just"/>
            <a:r>
              <a:rPr lang="en-US" dirty="0" smtClean="0"/>
              <a:t>Then occlusive agents are injected in to the delivery catheter </a:t>
            </a:r>
            <a:r>
              <a:rPr lang="en-US" dirty="0"/>
              <a:t>to block the blood vessels. The procedure uses both chemotherapy and tissue </a:t>
            </a:r>
            <a:r>
              <a:rPr lang="en-US" dirty="0" err="1"/>
              <a:t>ischaemia</a:t>
            </a:r>
            <a:r>
              <a:rPr lang="en-US" dirty="0"/>
              <a:t> and thus uses a higher concentration of MTX leading to more effective </a:t>
            </a:r>
            <a:r>
              <a:rPr lang="en-US" dirty="0" err="1"/>
              <a:t>embryocide</a:t>
            </a:r>
            <a:r>
              <a:rPr lang="en-US" dirty="0"/>
              <a:t>, with fewer systemic toxic effects and reduced </a:t>
            </a:r>
            <a:r>
              <a:rPr lang="en-US" dirty="0" err="1"/>
              <a:t>haemorrhage</a:t>
            </a:r>
            <a:r>
              <a:rPr lang="en-US" dirty="0"/>
              <a:t>. </a:t>
            </a:r>
            <a:endParaRPr lang="en-US" dirty="0" smtClean="0"/>
          </a:p>
          <a:p>
            <a:pPr algn="just"/>
            <a:r>
              <a:rPr lang="en-US" dirty="0" smtClean="0"/>
              <a:t>As </a:t>
            </a:r>
            <a:r>
              <a:rPr lang="en-US" dirty="0"/>
              <a:t>a minimally invasive treatment, it has been considered as a conservative method for treating </a:t>
            </a:r>
            <a:r>
              <a:rPr lang="en-US" dirty="0" smtClean="0"/>
              <a:t>CSP.</a:t>
            </a:r>
            <a:endParaRPr lang="x-none" dirty="0"/>
          </a:p>
        </p:txBody>
      </p:sp>
    </p:spTree>
    <p:extLst>
      <p:ext uri="{BB962C8B-B14F-4D97-AF65-F5344CB8AC3E}">
        <p14:creationId xmlns:p14="http://schemas.microsoft.com/office/powerpoint/2010/main" val="2405020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E934-3B08-6C4C-8C00-A7746E796C72}"/>
              </a:ext>
            </a:extLst>
          </p:cNvPr>
          <p:cNvSpPr>
            <a:spLocks noGrp="1"/>
          </p:cNvSpPr>
          <p:nvPr>
            <p:ph type="title"/>
          </p:nvPr>
        </p:nvSpPr>
        <p:spPr/>
        <p:txBody>
          <a:bodyPr/>
          <a:lstStyle/>
          <a:p>
            <a:pPr algn="ctr"/>
            <a:r>
              <a:rPr lang="en-US" b="1" dirty="0"/>
              <a:t>B A C K G RO U N D </a:t>
            </a:r>
            <a:r>
              <a:rPr lang="en-US" dirty="0"/>
              <a:t/>
            </a:r>
            <a:br>
              <a:rPr lang="en-US" dirty="0"/>
            </a:br>
            <a:endParaRPr lang="x-none" dirty="0"/>
          </a:p>
        </p:txBody>
      </p:sp>
      <p:sp>
        <p:nvSpPr>
          <p:cNvPr id="3" name="Content Placeholder 2">
            <a:extLst>
              <a:ext uri="{FF2B5EF4-FFF2-40B4-BE49-F238E27FC236}">
                <a16:creationId xmlns:a16="http://schemas.microsoft.com/office/drawing/2014/main" id="{27F1814B-9A19-444C-ADDD-374C3FB6602D}"/>
              </a:ext>
            </a:extLst>
          </p:cNvPr>
          <p:cNvSpPr>
            <a:spLocks noGrp="1"/>
          </p:cNvSpPr>
          <p:nvPr>
            <p:ph idx="1"/>
          </p:nvPr>
        </p:nvSpPr>
        <p:spPr/>
        <p:txBody>
          <a:bodyPr/>
          <a:lstStyle/>
          <a:p>
            <a:pPr algn="just"/>
            <a:r>
              <a:rPr lang="en-US" dirty="0"/>
              <a:t>Non-tubal ectopic pregnancy is the implantation of an embryo at a site lying outside the uterine cavity or fallopian tubes. </a:t>
            </a:r>
            <a:endParaRPr lang="en-US" dirty="0" smtClean="0"/>
          </a:p>
          <a:p>
            <a:pPr algn="just"/>
            <a:r>
              <a:rPr lang="en-US" dirty="0" smtClean="0"/>
              <a:t>Sites </a:t>
            </a:r>
            <a:r>
              <a:rPr lang="en-US" dirty="0"/>
              <a:t>include a caesarean scar, the </a:t>
            </a:r>
            <a:r>
              <a:rPr lang="en-US" dirty="0" err="1"/>
              <a:t>cornua</a:t>
            </a:r>
            <a:r>
              <a:rPr lang="en-US" dirty="0"/>
              <a:t> uteri, the ovary, the cervix, and the abdomen. </a:t>
            </a:r>
            <a:endParaRPr lang="en-US" dirty="0" smtClean="0"/>
          </a:p>
          <a:p>
            <a:pPr algn="just"/>
            <a:r>
              <a:rPr lang="en-US" dirty="0" smtClean="0"/>
              <a:t>There </a:t>
            </a:r>
            <a:r>
              <a:rPr lang="en-US" dirty="0"/>
              <a:t>has been an increasing trend in the occurrence of these rare conditions, especially caesarean scar pregnancy (CSP), which poses a diagnostic and treatment challenge for clinicians </a:t>
            </a:r>
          </a:p>
          <a:p>
            <a:pPr algn="just"/>
            <a:r>
              <a:rPr lang="en-US" dirty="0"/>
              <a:t>The incidence of non-tubal ectopic pregnancy is estimated at 5.0% to 8.3% of all ectopic pregnancies, while the incidence of ectopic pregnancy is estimated at about 1% to 2% of all pregnancies </a:t>
            </a:r>
          </a:p>
          <a:p>
            <a:pPr algn="just"/>
            <a:endParaRPr lang="x-none" dirty="0"/>
          </a:p>
        </p:txBody>
      </p:sp>
    </p:spTree>
    <p:extLst>
      <p:ext uri="{BB962C8B-B14F-4D97-AF65-F5344CB8AC3E}">
        <p14:creationId xmlns:p14="http://schemas.microsoft.com/office/powerpoint/2010/main" val="1524880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3AB5E-9CDF-7E4B-8726-B08EC9E6E0CE}"/>
              </a:ext>
            </a:extLst>
          </p:cNvPr>
          <p:cNvSpPr>
            <a:spLocks noGrp="1"/>
          </p:cNvSpPr>
          <p:nvPr>
            <p:ph type="title"/>
          </p:nvPr>
        </p:nvSpPr>
        <p:spPr/>
        <p:txBody>
          <a:bodyPr/>
          <a:lstStyle/>
          <a:p>
            <a:pPr algn="ctr"/>
            <a:r>
              <a:rPr lang="x-none" dirty="0" smtClean="0"/>
              <a:t>M</a:t>
            </a:r>
            <a:r>
              <a:rPr lang="en-US" smtClean="0"/>
              <a:t>e</a:t>
            </a:r>
            <a:r>
              <a:rPr lang="x-none" smtClean="0"/>
              <a:t>thods</a:t>
            </a:r>
            <a:endParaRPr lang="x-none" dirty="0"/>
          </a:p>
        </p:txBody>
      </p:sp>
      <p:sp>
        <p:nvSpPr>
          <p:cNvPr id="3" name="Content Placeholder 2">
            <a:extLst>
              <a:ext uri="{FF2B5EF4-FFF2-40B4-BE49-F238E27FC236}">
                <a16:creationId xmlns:a16="http://schemas.microsoft.com/office/drawing/2014/main" id="{67A8D4CF-DABC-4E44-8DAD-C817B04F457E}"/>
              </a:ext>
            </a:extLst>
          </p:cNvPr>
          <p:cNvSpPr>
            <a:spLocks noGrp="1"/>
          </p:cNvSpPr>
          <p:nvPr>
            <p:ph idx="1"/>
          </p:nvPr>
        </p:nvSpPr>
        <p:spPr>
          <a:xfrm>
            <a:off x="838200" y="1825624"/>
            <a:ext cx="10515600" cy="5032376"/>
          </a:xfrm>
        </p:spPr>
        <p:txBody>
          <a:bodyPr>
            <a:normAutofit lnSpcReduction="10000"/>
          </a:bodyPr>
          <a:lstStyle/>
          <a:p>
            <a:pPr algn="just"/>
            <a:r>
              <a:rPr lang="en-US" b="1" dirty="0" smtClean="0"/>
              <a:t>Types </a:t>
            </a:r>
            <a:r>
              <a:rPr lang="en-US" b="1" dirty="0"/>
              <a:t>of studies </a:t>
            </a:r>
            <a:endParaRPr lang="en-US" dirty="0"/>
          </a:p>
          <a:p>
            <a:pPr algn="just"/>
            <a:r>
              <a:rPr lang="en-US" dirty="0"/>
              <a:t>RCTs that compared one treatment with another in the management of non-tubal ectopic pregnancy, in all languages. The allocation to either treatment was by random allocation. </a:t>
            </a:r>
            <a:endParaRPr lang="en-US" dirty="0" smtClean="0"/>
          </a:p>
          <a:p>
            <a:pPr algn="just"/>
            <a:r>
              <a:rPr lang="en-US" b="1" dirty="0" smtClean="0"/>
              <a:t>Types </a:t>
            </a:r>
            <a:r>
              <a:rPr lang="en-US" b="1" dirty="0"/>
              <a:t>of participants </a:t>
            </a:r>
            <a:endParaRPr lang="en-US" dirty="0"/>
          </a:p>
          <a:p>
            <a:pPr algn="just"/>
            <a:r>
              <a:rPr lang="en-US" dirty="0"/>
              <a:t>Women of childbearing age with a diagnosis of caesarean scar, abdominal, cornual, cervical, or ovarian pregnancy. </a:t>
            </a:r>
            <a:endParaRPr lang="en-US" dirty="0" smtClean="0"/>
          </a:p>
          <a:p>
            <a:pPr algn="just"/>
            <a:r>
              <a:rPr lang="en-US" b="1" dirty="0" smtClean="0"/>
              <a:t>Types </a:t>
            </a:r>
            <a:r>
              <a:rPr lang="en-US" b="1" dirty="0"/>
              <a:t>of interventions </a:t>
            </a:r>
            <a:endParaRPr lang="en-US" dirty="0"/>
          </a:p>
          <a:p>
            <a:pPr algn="just"/>
            <a:r>
              <a:rPr lang="en-US" dirty="0"/>
              <a:t>We made comparisons of surgery or medical treatment versus expectant management, and surgery versus medical treatment, </a:t>
            </a:r>
            <a:r>
              <a:rPr lang="en-US" dirty="0" err="1"/>
              <a:t>subgrouped</a:t>
            </a:r>
            <a:r>
              <a:rPr lang="en-US" dirty="0"/>
              <a:t> by location of pregnancy and specific type of intervention. </a:t>
            </a:r>
          </a:p>
        </p:txBody>
      </p:sp>
    </p:spTree>
    <p:extLst>
      <p:ext uri="{BB962C8B-B14F-4D97-AF65-F5344CB8AC3E}">
        <p14:creationId xmlns:p14="http://schemas.microsoft.com/office/powerpoint/2010/main" val="618352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4149"/>
            <a:ext cx="10515600" cy="5562814"/>
          </a:xfrm>
        </p:spPr>
        <p:txBody>
          <a:bodyPr>
            <a:normAutofit/>
          </a:bodyPr>
          <a:lstStyle/>
          <a:p>
            <a:r>
              <a:rPr lang="en-US" b="1" i="1" dirty="0"/>
              <a:t>Medical treatment </a:t>
            </a:r>
            <a:endParaRPr lang="en-US" dirty="0"/>
          </a:p>
          <a:p>
            <a:r>
              <a:rPr lang="en-US" b="1" i="1" dirty="0" smtClean="0"/>
              <a:t>Primary </a:t>
            </a:r>
            <a:r>
              <a:rPr lang="en-US" b="1" i="1" dirty="0"/>
              <a:t>outcomes </a:t>
            </a:r>
            <a:endParaRPr lang="en-US" dirty="0"/>
          </a:p>
          <a:p>
            <a:r>
              <a:rPr lang="en-US" dirty="0"/>
              <a:t>Treatment success (success after initial treatment) - defined as an uneventful decline of serum hCG to undetectable levels by the initial treatment. Also defined as 'a steady decline in serum </a:t>
            </a:r>
            <a:r>
              <a:rPr lang="el-GR" dirty="0"/>
              <a:t>β-</a:t>
            </a:r>
            <a:r>
              <a:rPr lang="en-US" dirty="0"/>
              <a:t>hCG to normal levels by the initial treatment, coupled with a lack of major complications (including massive acute bleeding, recurrence of active bleeding, incomplete abortion and hysterectomy)'. </a:t>
            </a:r>
          </a:p>
          <a:p>
            <a:endParaRPr lang="x-none" dirty="0"/>
          </a:p>
          <a:p>
            <a:endParaRPr lang="fa-IR" dirty="0"/>
          </a:p>
        </p:txBody>
      </p:sp>
    </p:spTree>
    <p:extLst>
      <p:ext uri="{BB962C8B-B14F-4D97-AF65-F5344CB8AC3E}">
        <p14:creationId xmlns:p14="http://schemas.microsoft.com/office/powerpoint/2010/main" val="2413185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253A6-7DA4-C24E-96D6-0E3027171174}"/>
              </a:ext>
            </a:extLst>
          </p:cNvPr>
          <p:cNvSpPr>
            <a:spLocks noGrp="1"/>
          </p:cNvSpPr>
          <p:nvPr>
            <p:ph idx="1"/>
          </p:nvPr>
        </p:nvSpPr>
        <p:spPr>
          <a:xfrm>
            <a:off x="838200" y="1924334"/>
            <a:ext cx="10515600" cy="5385393"/>
          </a:xfrm>
        </p:spPr>
        <p:txBody>
          <a:bodyPr/>
          <a:lstStyle/>
          <a:p>
            <a:pPr marL="0" indent="0">
              <a:buNone/>
            </a:pPr>
            <a:r>
              <a:rPr lang="en-US" dirty="0"/>
              <a:t>Adverse effects (blood loss, fever, nausea and vomiting, stomatitis, alopecia, pneumonitis, abdominal or pelvic pain, leukopenia, and abnormal liver or renal function). </a:t>
            </a:r>
          </a:p>
          <a:p>
            <a:pPr marL="0" indent="0">
              <a:buNone/>
            </a:pPr>
            <a:r>
              <a:rPr lang="en-US" dirty="0"/>
              <a:t>• </a:t>
            </a:r>
            <a:r>
              <a:rPr lang="en-US" dirty="0" smtClean="0"/>
              <a:t>Time to normalize </a:t>
            </a:r>
            <a:r>
              <a:rPr lang="el-GR" dirty="0" smtClean="0"/>
              <a:t>β-</a:t>
            </a:r>
            <a:r>
              <a:rPr lang="en-US" dirty="0"/>
              <a:t>hCG. </a:t>
            </a:r>
          </a:p>
          <a:p>
            <a:pPr marL="0" indent="0">
              <a:buNone/>
            </a:pPr>
            <a:r>
              <a:rPr lang="en-US" dirty="0"/>
              <a:t>• </a:t>
            </a:r>
            <a:r>
              <a:rPr lang="en-US" dirty="0" smtClean="0"/>
              <a:t>Hospital stay</a:t>
            </a:r>
            <a:r>
              <a:rPr lang="en-US" dirty="0"/>
              <a:t>. </a:t>
            </a:r>
          </a:p>
          <a:p>
            <a:pPr marL="0" indent="0">
              <a:buNone/>
            </a:pPr>
            <a:r>
              <a:rPr lang="en-US" dirty="0"/>
              <a:t>• </a:t>
            </a:r>
            <a:r>
              <a:rPr lang="en-US" dirty="0" smtClean="0"/>
              <a:t>Financial costs</a:t>
            </a:r>
            <a:r>
              <a:rPr lang="en-US" dirty="0"/>
              <a:t>. </a:t>
            </a:r>
          </a:p>
          <a:p>
            <a:pPr marL="0" indent="0">
              <a:buNone/>
            </a:pPr>
            <a:r>
              <a:rPr lang="en-US" dirty="0"/>
              <a:t>• </a:t>
            </a:r>
            <a:r>
              <a:rPr lang="en-US" dirty="0" smtClean="0"/>
              <a:t>Future fertility (restoration of normal menstrual </a:t>
            </a:r>
            <a:r>
              <a:rPr lang="en-US" dirty="0" err="1" smtClean="0"/>
              <a:t>cycles,repeat</a:t>
            </a:r>
            <a:r>
              <a:rPr lang="en-US" dirty="0" smtClean="0"/>
              <a:t> </a:t>
            </a:r>
            <a:r>
              <a:rPr lang="en-US" dirty="0"/>
              <a:t>ectopic pregnancy). </a:t>
            </a:r>
          </a:p>
          <a:p>
            <a:endParaRPr lang="x-none" dirty="0"/>
          </a:p>
        </p:txBody>
      </p:sp>
    </p:spTree>
    <p:extLst>
      <p:ext uri="{BB962C8B-B14F-4D97-AF65-F5344CB8AC3E}">
        <p14:creationId xmlns:p14="http://schemas.microsoft.com/office/powerpoint/2010/main" val="1883446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A356-F651-A942-89FB-96CA48FAECC3}"/>
              </a:ext>
            </a:extLst>
          </p:cNvPr>
          <p:cNvSpPr>
            <a:spLocks noGrp="1"/>
          </p:cNvSpPr>
          <p:nvPr>
            <p:ph type="title"/>
          </p:nvPr>
        </p:nvSpPr>
        <p:spPr/>
        <p:txBody>
          <a:bodyPr/>
          <a:lstStyle/>
          <a:p>
            <a:pPr algn="ctr"/>
            <a:r>
              <a:rPr lang="en-US" dirty="0"/>
              <a:t>Results</a:t>
            </a:r>
            <a:endParaRPr lang="x-none" dirty="0"/>
          </a:p>
        </p:txBody>
      </p:sp>
      <p:sp>
        <p:nvSpPr>
          <p:cNvPr id="3" name="Content Placeholder 2">
            <a:extLst>
              <a:ext uri="{FF2B5EF4-FFF2-40B4-BE49-F238E27FC236}">
                <a16:creationId xmlns:a16="http://schemas.microsoft.com/office/drawing/2014/main" id="{D96BA8E3-AC1F-F842-AB24-D583F836D7E0}"/>
              </a:ext>
            </a:extLst>
          </p:cNvPr>
          <p:cNvSpPr>
            <a:spLocks noGrp="1"/>
          </p:cNvSpPr>
          <p:nvPr>
            <p:ph idx="1"/>
          </p:nvPr>
        </p:nvSpPr>
        <p:spPr>
          <a:xfrm>
            <a:off x="838200" y="1375248"/>
            <a:ext cx="10515600" cy="5032375"/>
          </a:xfrm>
        </p:spPr>
        <p:txBody>
          <a:bodyPr>
            <a:normAutofit fontScale="92500" lnSpcReduction="10000"/>
          </a:bodyPr>
          <a:lstStyle/>
          <a:p>
            <a:pPr marL="0" indent="0" algn="just">
              <a:buNone/>
            </a:pPr>
            <a:r>
              <a:rPr lang="en-US" dirty="0"/>
              <a:t/>
            </a:r>
            <a:br>
              <a:rPr lang="en-US" dirty="0"/>
            </a:br>
            <a:r>
              <a:rPr lang="en-US" b="1" dirty="0"/>
              <a:t>1. Surgery alone or surgery plus medical treatment versus </a:t>
            </a:r>
            <a:r>
              <a:rPr lang="en-US" b="1" dirty="0" smtClean="0"/>
              <a:t>medical </a:t>
            </a:r>
            <a:r>
              <a:rPr lang="en-US" b="1" dirty="0"/>
              <a:t>treatment alone (prior to suction curettage) </a:t>
            </a:r>
            <a:endParaRPr lang="en-US" dirty="0"/>
          </a:p>
          <a:p>
            <a:pPr algn="just"/>
            <a:r>
              <a:rPr lang="en-US" b="1" i="1" dirty="0" smtClean="0"/>
              <a:t>1.1</a:t>
            </a:r>
            <a:r>
              <a:rPr lang="en-US" b="1" i="1" dirty="0"/>
              <a:t>. Caesarean scar pregnancy </a:t>
            </a:r>
            <a:endParaRPr lang="en-US" dirty="0"/>
          </a:p>
          <a:p>
            <a:pPr algn="just"/>
            <a:r>
              <a:rPr lang="en-US" b="1" dirty="0"/>
              <a:t>1.1.1 UAE/UACE versus systemic MTX (prior to suction curettage) </a:t>
            </a:r>
            <a:endParaRPr lang="en-US" b="1" dirty="0" smtClean="0"/>
          </a:p>
          <a:p>
            <a:pPr algn="just"/>
            <a:r>
              <a:rPr lang="en-US" dirty="0" smtClean="0"/>
              <a:t>Two </a:t>
            </a:r>
            <a:r>
              <a:rPr lang="en-US" dirty="0"/>
              <a:t>studies reported treatment success after initial treatment (defined as an uneventful decline of serum </a:t>
            </a:r>
            <a:r>
              <a:rPr lang="el-GR" dirty="0"/>
              <a:t>β-</a:t>
            </a:r>
            <a:r>
              <a:rPr lang="en-US" dirty="0"/>
              <a:t>hCG to undetectable levels by the initial treatment) between UAE </a:t>
            </a:r>
            <a:r>
              <a:rPr lang="en-US" dirty="0" smtClean="0"/>
              <a:t>and </a:t>
            </a:r>
            <a:r>
              <a:rPr lang="en-US" dirty="0"/>
              <a:t>systemic MTX. </a:t>
            </a:r>
            <a:endParaRPr lang="en-US" dirty="0" smtClean="0"/>
          </a:p>
          <a:p>
            <a:pPr algn="just"/>
            <a:r>
              <a:rPr lang="en-US" dirty="0" smtClean="0"/>
              <a:t>We </a:t>
            </a:r>
            <a:r>
              <a:rPr lang="en-US" dirty="0"/>
              <a:t>are uncertain whether UAE/UACE improved treatment success after initial </a:t>
            </a:r>
            <a:r>
              <a:rPr lang="en-US" dirty="0" smtClean="0"/>
              <a:t>treatment.</a:t>
            </a:r>
          </a:p>
          <a:p>
            <a:pPr algn="just"/>
            <a:r>
              <a:rPr lang="en-US" dirty="0"/>
              <a:t>Two studies reported rates of complications (heavy bleeding, recurrence of active bleeding, and hysterectomy) between UAE and systemic MTX. </a:t>
            </a:r>
          </a:p>
          <a:p>
            <a:pPr algn="just"/>
            <a:r>
              <a:rPr lang="en-US" dirty="0"/>
              <a:t>We are uncertain whether UAE/UACE reduced rates of complications.</a:t>
            </a:r>
            <a:endParaRPr lang="x-none" dirty="0"/>
          </a:p>
          <a:p>
            <a:pPr algn="just"/>
            <a:endParaRPr lang="x-none" dirty="0"/>
          </a:p>
        </p:txBody>
      </p:sp>
    </p:spTree>
    <p:extLst>
      <p:ext uri="{BB962C8B-B14F-4D97-AF65-F5344CB8AC3E}">
        <p14:creationId xmlns:p14="http://schemas.microsoft.com/office/powerpoint/2010/main" val="772564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B56-CF01-4442-9284-7DA2B19285AB}"/>
              </a:ext>
            </a:extLst>
          </p:cNvPr>
          <p:cNvSpPr>
            <a:spLocks noGrp="1"/>
          </p:cNvSpPr>
          <p:nvPr>
            <p:ph type="title"/>
          </p:nvPr>
        </p:nvSpPr>
        <p:spPr/>
        <p:txBody>
          <a:bodyPr/>
          <a:lstStyle/>
          <a:p>
            <a:pPr algn="ctr"/>
            <a:r>
              <a:rPr lang="en-US" dirty="0" smtClean="0"/>
              <a:t>Adverse Effects</a:t>
            </a:r>
            <a:endParaRPr lang="x-none" dirty="0"/>
          </a:p>
        </p:txBody>
      </p:sp>
      <p:sp>
        <p:nvSpPr>
          <p:cNvPr id="3" name="Content Placeholder 2">
            <a:extLst>
              <a:ext uri="{FF2B5EF4-FFF2-40B4-BE49-F238E27FC236}">
                <a16:creationId xmlns:a16="http://schemas.microsoft.com/office/drawing/2014/main" id="{59C6FBCC-E850-F64C-87CB-944AF8627E5F}"/>
              </a:ext>
            </a:extLst>
          </p:cNvPr>
          <p:cNvSpPr>
            <a:spLocks noGrp="1"/>
          </p:cNvSpPr>
          <p:nvPr>
            <p:ph idx="1"/>
          </p:nvPr>
        </p:nvSpPr>
        <p:spPr/>
        <p:txBody>
          <a:bodyPr>
            <a:normAutofit/>
          </a:bodyPr>
          <a:lstStyle/>
          <a:p>
            <a:pPr algn="just"/>
            <a:r>
              <a:rPr lang="en-US" dirty="0"/>
              <a:t>One study comparing UAE with systemic MTX reported rates of adverse effects (UAE: including fever and pain and one readmitted woman; MTX group: including abnormal liver function and severe </a:t>
            </a:r>
            <a:r>
              <a:rPr lang="en-US" dirty="0" smtClean="0"/>
              <a:t> vomiting).</a:t>
            </a:r>
          </a:p>
          <a:p>
            <a:pPr algn="just"/>
            <a:r>
              <a:rPr lang="en-US" dirty="0" smtClean="0"/>
              <a:t>The </a:t>
            </a:r>
            <a:r>
              <a:rPr lang="en-US" dirty="0"/>
              <a:t>other study compared rates of adverse effects (mild increase in liver enzymes, mild vomiting, and moderate abdominal or pelvic pain) between UACE and systemic </a:t>
            </a:r>
            <a:r>
              <a:rPr lang="en-US" dirty="0" smtClean="0"/>
              <a:t>MTX.</a:t>
            </a:r>
          </a:p>
          <a:p>
            <a:pPr algn="just"/>
            <a:r>
              <a:rPr lang="en-US" dirty="0" smtClean="0"/>
              <a:t>We </a:t>
            </a:r>
            <a:r>
              <a:rPr lang="en-US" dirty="0"/>
              <a:t>are uncertain whether UAE/UACE reduced adverse </a:t>
            </a:r>
            <a:r>
              <a:rPr lang="en-US" dirty="0" smtClean="0"/>
              <a:t>effects.</a:t>
            </a:r>
          </a:p>
          <a:p>
            <a:endParaRPr lang="x-none" dirty="0"/>
          </a:p>
        </p:txBody>
      </p:sp>
    </p:spTree>
    <p:extLst>
      <p:ext uri="{BB962C8B-B14F-4D97-AF65-F5344CB8AC3E}">
        <p14:creationId xmlns:p14="http://schemas.microsoft.com/office/powerpoint/2010/main" val="1359891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ED97-9194-EB49-B5D4-51F863AC3E97}"/>
              </a:ext>
            </a:extLst>
          </p:cNvPr>
          <p:cNvSpPr>
            <a:spLocks noGrp="1"/>
          </p:cNvSpPr>
          <p:nvPr>
            <p:ph type="title"/>
          </p:nvPr>
        </p:nvSpPr>
        <p:spPr/>
        <p:txBody>
          <a:bodyPr/>
          <a:lstStyle/>
          <a:p>
            <a:pPr algn="ctr"/>
            <a:r>
              <a:rPr lang="en-US" dirty="0" smtClean="0"/>
              <a:t>Adverse Effects</a:t>
            </a:r>
            <a:endParaRPr lang="x-none" dirty="0"/>
          </a:p>
        </p:txBody>
      </p:sp>
      <p:sp>
        <p:nvSpPr>
          <p:cNvPr id="3" name="Content Placeholder 2">
            <a:extLst>
              <a:ext uri="{FF2B5EF4-FFF2-40B4-BE49-F238E27FC236}">
                <a16:creationId xmlns:a16="http://schemas.microsoft.com/office/drawing/2014/main" id="{7321A98D-3080-2F4A-9983-291609542E69}"/>
              </a:ext>
            </a:extLst>
          </p:cNvPr>
          <p:cNvSpPr>
            <a:spLocks noGrp="1"/>
          </p:cNvSpPr>
          <p:nvPr>
            <p:ph idx="1"/>
          </p:nvPr>
        </p:nvSpPr>
        <p:spPr/>
        <p:txBody>
          <a:bodyPr/>
          <a:lstStyle/>
          <a:p>
            <a:r>
              <a:rPr lang="en-US" dirty="0" smtClean="0"/>
              <a:t>Blood </a:t>
            </a:r>
            <a:r>
              <a:rPr lang="en-US" dirty="0"/>
              <a:t>loss</a:t>
            </a:r>
            <a:br>
              <a:rPr lang="en-US" dirty="0"/>
            </a:br>
            <a:r>
              <a:rPr lang="en-US" dirty="0"/>
              <a:t>Two studies comparing UAE </a:t>
            </a:r>
            <a:r>
              <a:rPr lang="en-US" dirty="0" smtClean="0"/>
              <a:t>/UACE with systemic </a:t>
            </a:r>
            <a:r>
              <a:rPr lang="en-US" dirty="0"/>
              <a:t>MTX reported blood loss</a:t>
            </a:r>
            <a:r>
              <a:rPr lang="en-US" dirty="0" smtClean="0"/>
              <a:t>.</a:t>
            </a:r>
          </a:p>
          <a:p>
            <a:r>
              <a:rPr lang="en-US" dirty="0" smtClean="0"/>
              <a:t> </a:t>
            </a:r>
            <a:r>
              <a:rPr lang="en-US" dirty="0"/>
              <a:t>It was lower in the UAE/UACE </a:t>
            </a:r>
            <a:r>
              <a:rPr lang="en-US" dirty="0" smtClean="0"/>
              <a:t>groups </a:t>
            </a:r>
            <a:r>
              <a:rPr lang="en-US" dirty="0"/>
              <a:t>than in the systemic MTX </a:t>
            </a:r>
            <a:r>
              <a:rPr lang="en-US" dirty="0" smtClean="0"/>
              <a:t>groups.</a:t>
            </a:r>
          </a:p>
          <a:p>
            <a:r>
              <a:rPr lang="en-US" dirty="0" smtClean="0"/>
              <a:t>Time to normalize </a:t>
            </a:r>
            <a:r>
              <a:rPr lang="el-GR" dirty="0" smtClean="0"/>
              <a:t>β-</a:t>
            </a:r>
            <a:r>
              <a:rPr lang="en-US" dirty="0" smtClean="0"/>
              <a:t>hCG</a:t>
            </a:r>
          </a:p>
          <a:p>
            <a:r>
              <a:rPr lang="en-US" dirty="0" smtClean="0"/>
              <a:t>No </a:t>
            </a:r>
            <a:r>
              <a:rPr lang="en-US" dirty="0"/>
              <a:t>study reported this outcome. </a:t>
            </a:r>
          </a:p>
          <a:p>
            <a:endParaRPr lang="x-none" dirty="0"/>
          </a:p>
        </p:txBody>
      </p:sp>
    </p:spTree>
    <p:extLst>
      <p:ext uri="{BB962C8B-B14F-4D97-AF65-F5344CB8AC3E}">
        <p14:creationId xmlns:p14="http://schemas.microsoft.com/office/powerpoint/2010/main" val="2038031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D91D0-00D9-AB43-8C2F-497E9D7946A0}"/>
              </a:ext>
            </a:extLst>
          </p:cNvPr>
          <p:cNvSpPr>
            <a:spLocks noGrp="1"/>
          </p:cNvSpPr>
          <p:nvPr>
            <p:ph type="title"/>
          </p:nvPr>
        </p:nvSpPr>
        <p:spPr/>
        <p:txBody>
          <a:bodyPr/>
          <a:lstStyle/>
          <a:p>
            <a:pPr algn="ctr"/>
            <a:r>
              <a:rPr lang="en-US" dirty="0" smtClean="0"/>
              <a:t>Results</a:t>
            </a:r>
            <a:endParaRPr lang="x-none" dirty="0"/>
          </a:p>
        </p:txBody>
      </p:sp>
      <p:sp>
        <p:nvSpPr>
          <p:cNvPr id="3" name="Content Placeholder 2">
            <a:extLst>
              <a:ext uri="{FF2B5EF4-FFF2-40B4-BE49-F238E27FC236}">
                <a16:creationId xmlns:a16="http://schemas.microsoft.com/office/drawing/2014/main" id="{86C51841-5CB3-E54E-BAF0-10648DFCA55B}"/>
              </a:ext>
            </a:extLst>
          </p:cNvPr>
          <p:cNvSpPr>
            <a:spLocks noGrp="1"/>
          </p:cNvSpPr>
          <p:nvPr>
            <p:ph idx="1"/>
          </p:nvPr>
        </p:nvSpPr>
        <p:spPr>
          <a:xfrm>
            <a:off x="838200" y="1825624"/>
            <a:ext cx="10515600" cy="4698005"/>
          </a:xfrm>
        </p:spPr>
        <p:txBody>
          <a:bodyPr>
            <a:normAutofit/>
          </a:bodyPr>
          <a:lstStyle/>
          <a:p>
            <a:r>
              <a:rPr lang="en-US" b="1" dirty="0" smtClean="0"/>
              <a:t>Surgery </a:t>
            </a:r>
            <a:r>
              <a:rPr lang="en-US" b="1" dirty="0"/>
              <a:t>plus medical treatment versus medical treatment alone </a:t>
            </a:r>
            <a:endParaRPr lang="en-US" dirty="0"/>
          </a:p>
          <a:p>
            <a:r>
              <a:rPr lang="en-US" b="1" i="1" dirty="0"/>
              <a:t>2.1. Caesarean scar pregnancy </a:t>
            </a:r>
            <a:endParaRPr lang="en-US" dirty="0"/>
          </a:p>
          <a:p>
            <a:r>
              <a:rPr lang="en-US" b="1" dirty="0"/>
              <a:t>2.1.1 UACE plus MTX versus ultrasonography-guided local MTX injection </a:t>
            </a:r>
            <a:endParaRPr lang="en-US" dirty="0"/>
          </a:p>
          <a:p>
            <a:r>
              <a:rPr lang="en-US" b="1" dirty="0"/>
              <a:t>Primary outcomes </a:t>
            </a:r>
            <a:endParaRPr lang="en-US" dirty="0"/>
          </a:p>
          <a:p>
            <a:r>
              <a:rPr lang="en-US" dirty="0" smtClean="0"/>
              <a:t>One </a:t>
            </a:r>
            <a:r>
              <a:rPr lang="en-US" dirty="0"/>
              <a:t>study reported treatment success after initial treatment (defined as an uneventful decline of serum </a:t>
            </a:r>
            <a:r>
              <a:rPr lang="el-GR" dirty="0"/>
              <a:t>β-</a:t>
            </a:r>
            <a:r>
              <a:rPr lang="en-US" dirty="0"/>
              <a:t>hCG to undetectable levels by the initial </a:t>
            </a:r>
            <a:r>
              <a:rPr lang="en-US" dirty="0" smtClean="0"/>
              <a:t>treatment).</a:t>
            </a:r>
          </a:p>
          <a:p>
            <a:r>
              <a:rPr lang="en-US" dirty="0" smtClean="0"/>
              <a:t>We </a:t>
            </a:r>
            <a:r>
              <a:rPr lang="en-US" dirty="0"/>
              <a:t>are uncertain whether UACE improved treatment success after initial treatment compared with local MTX </a:t>
            </a:r>
            <a:r>
              <a:rPr lang="en-US" dirty="0" smtClean="0"/>
              <a:t>injection.</a:t>
            </a:r>
            <a:endParaRPr lang="x-none" dirty="0"/>
          </a:p>
        </p:txBody>
      </p:sp>
    </p:spTree>
    <p:extLst>
      <p:ext uri="{BB962C8B-B14F-4D97-AF65-F5344CB8AC3E}">
        <p14:creationId xmlns:p14="http://schemas.microsoft.com/office/powerpoint/2010/main" val="3024147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D4B1D-088A-7148-8619-C7AD1778B192}"/>
              </a:ext>
            </a:extLst>
          </p:cNvPr>
          <p:cNvSpPr>
            <a:spLocks noGrp="1"/>
          </p:cNvSpPr>
          <p:nvPr>
            <p:ph idx="1"/>
          </p:nvPr>
        </p:nvSpPr>
        <p:spPr>
          <a:xfrm>
            <a:off x="838200" y="723330"/>
            <a:ext cx="10515600" cy="5800299"/>
          </a:xfrm>
        </p:spPr>
        <p:txBody>
          <a:bodyPr>
            <a:normAutofit fontScale="85000" lnSpcReduction="10000"/>
          </a:bodyPr>
          <a:lstStyle/>
          <a:p>
            <a:pPr algn="just"/>
            <a:r>
              <a:rPr lang="en-US" b="1" dirty="0"/>
              <a:t>3. Surgery versus another surgery </a:t>
            </a:r>
            <a:endParaRPr lang="en-US" dirty="0"/>
          </a:p>
          <a:p>
            <a:pPr algn="just"/>
            <a:r>
              <a:rPr lang="en-US" b="1" i="1" dirty="0"/>
              <a:t>3.1. Caesarean scar pregnancy </a:t>
            </a:r>
            <a:endParaRPr lang="en-US" dirty="0"/>
          </a:p>
          <a:p>
            <a:pPr algn="just"/>
            <a:r>
              <a:rPr lang="en-US" b="1" dirty="0"/>
              <a:t>3.1.1. Suction curettage under hysteroscopy versus under ultrasonography after UAE/UACE </a:t>
            </a:r>
            <a:endParaRPr lang="en-US" dirty="0"/>
          </a:p>
          <a:p>
            <a:pPr algn="just"/>
            <a:r>
              <a:rPr lang="en-US" dirty="0" smtClean="0"/>
              <a:t>Two </a:t>
            </a:r>
            <a:r>
              <a:rPr lang="en-US" dirty="0"/>
              <a:t>studies reported treatment success after initial treatment (defined as an uneventful decline of serum </a:t>
            </a:r>
            <a:r>
              <a:rPr lang="el-GR" dirty="0"/>
              <a:t>β-</a:t>
            </a:r>
            <a:r>
              <a:rPr lang="en-US" dirty="0"/>
              <a:t>hCG to undetectable levels by the initial </a:t>
            </a:r>
            <a:r>
              <a:rPr lang="en-US" dirty="0" smtClean="0"/>
              <a:t>treatment.</a:t>
            </a:r>
          </a:p>
          <a:p>
            <a:pPr algn="just"/>
            <a:r>
              <a:rPr lang="en-US" dirty="0" smtClean="0"/>
              <a:t>We </a:t>
            </a:r>
            <a:r>
              <a:rPr lang="en-US" dirty="0"/>
              <a:t>are uncertain whether suction curettage under hysteroscopy improved treatment success after initial treatment compared with under </a:t>
            </a:r>
            <a:r>
              <a:rPr lang="en-US" dirty="0" smtClean="0"/>
              <a:t>ultrasonography.</a:t>
            </a:r>
          </a:p>
          <a:p>
            <a:pPr algn="just"/>
            <a:r>
              <a:rPr lang="en-US" dirty="0" smtClean="0"/>
              <a:t>One </a:t>
            </a:r>
            <a:r>
              <a:rPr lang="en-US" dirty="0"/>
              <a:t>study reported rates of complications including heavy bleeding, recurrence of actively bleeding, pelvic infection, and </a:t>
            </a:r>
            <a:r>
              <a:rPr lang="en-US" dirty="0" smtClean="0"/>
              <a:t>hysterectomy.</a:t>
            </a:r>
          </a:p>
          <a:p>
            <a:pPr algn="just"/>
            <a:r>
              <a:rPr lang="en-US" dirty="0" smtClean="0"/>
              <a:t>The </a:t>
            </a:r>
            <a:r>
              <a:rPr lang="en-US" dirty="0"/>
              <a:t>other study reported rates of complications including heavy bleeding, uterine perforation, pelvic infection, incomplete abortion, and uterine </a:t>
            </a:r>
            <a:r>
              <a:rPr lang="en-US" dirty="0" smtClean="0"/>
              <a:t>adhesion.</a:t>
            </a:r>
          </a:p>
          <a:p>
            <a:pPr algn="just"/>
            <a:r>
              <a:rPr lang="en-US" dirty="0" smtClean="0"/>
              <a:t>We </a:t>
            </a:r>
            <a:r>
              <a:rPr lang="en-US" dirty="0"/>
              <a:t>are uncertain whether suction curettage under hysteroscopy reduced rates of complications after UAE(Qian 2015) or UACE(Li 2016) compared with under </a:t>
            </a:r>
            <a:r>
              <a:rPr lang="en-US" dirty="0" smtClean="0"/>
              <a:t>ultrasonography.</a:t>
            </a:r>
            <a:endParaRPr lang="x-none" dirty="0"/>
          </a:p>
        </p:txBody>
      </p:sp>
    </p:spTree>
    <p:extLst>
      <p:ext uri="{BB962C8B-B14F-4D97-AF65-F5344CB8AC3E}">
        <p14:creationId xmlns:p14="http://schemas.microsoft.com/office/powerpoint/2010/main" val="773373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049B-3D78-8E4C-98E2-58AAA0EEDA1A}"/>
              </a:ext>
            </a:extLst>
          </p:cNvPr>
          <p:cNvSpPr>
            <a:spLocks noGrp="1"/>
          </p:cNvSpPr>
          <p:nvPr>
            <p:ph type="title"/>
          </p:nvPr>
        </p:nvSpPr>
        <p:spPr/>
        <p:txBody>
          <a:bodyPr/>
          <a:lstStyle/>
          <a:p>
            <a:pPr algn="ctr"/>
            <a:r>
              <a:rPr lang="x-none" dirty="0"/>
              <a:t>Discussion</a:t>
            </a:r>
          </a:p>
        </p:txBody>
      </p:sp>
      <p:sp>
        <p:nvSpPr>
          <p:cNvPr id="3" name="Content Placeholder 2">
            <a:extLst>
              <a:ext uri="{FF2B5EF4-FFF2-40B4-BE49-F238E27FC236}">
                <a16:creationId xmlns:a16="http://schemas.microsoft.com/office/drawing/2014/main" id="{38CE443B-0CD2-E444-86BA-77C7A57CAD3C}"/>
              </a:ext>
            </a:extLst>
          </p:cNvPr>
          <p:cNvSpPr>
            <a:spLocks noGrp="1"/>
          </p:cNvSpPr>
          <p:nvPr>
            <p:ph idx="1"/>
          </p:nvPr>
        </p:nvSpPr>
        <p:spPr>
          <a:xfrm>
            <a:off x="838200" y="1825624"/>
            <a:ext cx="10515600" cy="4711653"/>
          </a:xfrm>
        </p:spPr>
        <p:txBody>
          <a:bodyPr/>
          <a:lstStyle/>
          <a:p>
            <a:pPr algn="just"/>
            <a:r>
              <a:rPr lang="en-US" dirty="0"/>
              <a:t>The included studies partially answered the review question. </a:t>
            </a:r>
            <a:endParaRPr lang="en-US" dirty="0" smtClean="0"/>
          </a:p>
          <a:p>
            <a:pPr algn="just"/>
            <a:r>
              <a:rPr lang="en-US" dirty="0" smtClean="0"/>
              <a:t>We </a:t>
            </a:r>
            <a:r>
              <a:rPr lang="en-US" dirty="0"/>
              <a:t>found few studies meeting our criteria, and among them, results showed a lack of consistency in methods of interventions and outcome measures, which leads to difficulties in combining data in a suitable meta-analysis, thus making it difficult for review authors </a:t>
            </a:r>
            <a:r>
              <a:rPr lang="en-US" dirty="0" smtClean="0"/>
              <a:t>to </a:t>
            </a:r>
            <a:r>
              <a:rPr lang="en-US" dirty="0"/>
              <a:t>draw clinically relevant conclusions</a:t>
            </a:r>
            <a:r>
              <a:rPr lang="en-US" dirty="0" smtClean="0"/>
              <a:t>.</a:t>
            </a:r>
          </a:p>
          <a:p>
            <a:pPr algn="just"/>
            <a:r>
              <a:rPr lang="en-US" dirty="0" smtClean="0"/>
              <a:t> </a:t>
            </a:r>
            <a:r>
              <a:rPr lang="en-US" dirty="0"/>
              <a:t>Before suction curettage, UAE/UACE showed less blood loss than systemic MTX, but more evidence is needed. </a:t>
            </a:r>
            <a:endParaRPr lang="en-US" dirty="0" smtClean="0"/>
          </a:p>
          <a:p>
            <a:pPr algn="just"/>
            <a:r>
              <a:rPr lang="en-US" dirty="0" smtClean="0"/>
              <a:t>As </a:t>
            </a:r>
            <a:r>
              <a:rPr lang="en-US" dirty="0"/>
              <a:t>all the included studies were conducted in China, we consider there could be a specific concern about generalization of the results. </a:t>
            </a:r>
          </a:p>
          <a:p>
            <a:endParaRPr lang="x-none" dirty="0"/>
          </a:p>
        </p:txBody>
      </p:sp>
    </p:spTree>
    <p:extLst>
      <p:ext uri="{BB962C8B-B14F-4D97-AF65-F5344CB8AC3E}">
        <p14:creationId xmlns:p14="http://schemas.microsoft.com/office/powerpoint/2010/main" val="37350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2524-8FBF-9B42-AA13-D64413BF0408}"/>
              </a:ext>
            </a:extLst>
          </p:cNvPr>
          <p:cNvSpPr>
            <a:spLocks noGrp="1"/>
          </p:cNvSpPr>
          <p:nvPr>
            <p:ph type="title"/>
          </p:nvPr>
        </p:nvSpPr>
        <p:spPr/>
        <p:txBody>
          <a:bodyPr/>
          <a:lstStyle/>
          <a:p>
            <a:pPr algn="ctr"/>
            <a:r>
              <a:rPr lang="x-none" dirty="0"/>
              <a:t>Conclusion</a:t>
            </a:r>
          </a:p>
        </p:txBody>
      </p:sp>
      <p:sp>
        <p:nvSpPr>
          <p:cNvPr id="3" name="Content Placeholder 2">
            <a:extLst>
              <a:ext uri="{FF2B5EF4-FFF2-40B4-BE49-F238E27FC236}">
                <a16:creationId xmlns:a16="http://schemas.microsoft.com/office/drawing/2014/main" id="{8999D8DF-0CEF-0546-BE36-6EA2589763FB}"/>
              </a:ext>
            </a:extLst>
          </p:cNvPr>
          <p:cNvSpPr>
            <a:spLocks noGrp="1"/>
          </p:cNvSpPr>
          <p:nvPr>
            <p:ph idx="1"/>
          </p:nvPr>
        </p:nvSpPr>
        <p:spPr>
          <a:xfrm>
            <a:off x="838200" y="1825624"/>
            <a:ext cx="10515600" cy="5032375"/>
          </a:xfrm>
        </p:spPr>
        <p:txBody>
          <a:bodyPr>
            <a:normAutofit/>
          </a:bodyPr>
          <a:lstStyle/>
          <a:p>
            <a:pPr algn="just"/>
            <a:r>
              <a:rPr lang="en-US" dirty="0"/>
              <a:t>It is uncertain whether there is a difference in success, complications, and adverse effects between UAE/UACE and </a:t>
            </a:r>
            <a:r>
              <a:rPr lang="en-US" dirty="0" smtClean="0"/>
              <a:t>administration </a:t>
            </a:r>
            <a:r>
              <a:rPr lang="en-US" dirty="0"/>
              <a:t>of systemic MTX before suction curettage (</a:t>
            </a:r>
            <a:r>
              <a:rPr lang="en-US" dirty="0" smtClean="0"/>
              <a:t>low-quality </a:t>
            </a:r>
            <a:r>
              <a:rPr lang="en-US" dirty="0"/>
              <a:t>evidence). </a:t>
            </a:r>
          </a:p>
          <a:p>
            <a:pPr algn="just"/>
            <a:r>
              <a:rPr lang="en-US" dirty="0"/>
              <a:t>Blood loss may be lower if suction curettage is conducted after uterine arterial embolization (UAE)/uterine </a:t>
            </a:r>
            <a:r>
              <a:rPr lang="en-US" dirty="0" smtClean="0"/>
              <a:t>arterial chemoembolization </a:t>
            </a:r>
            <a:r>
              <a:rPr lang="en-US" dirty="0"/>
              <a:t>(UACE) than after administration of systemic methotrexate (MTX) (moderate-quality evidence). </a:t>
            </a:r>
          </a:p>
          <a:p>
            <a:pPr algn="just"/>
            <a:r>
              <a:rPr lang="en-US" dirty="0"/>
              <a:t>It is uncertain whether there is a difference in success, time to normalize </a:t>
            </a:r>
            <a:r>
              <a:rPr lang="el-GR" dirty="0"/>
              <a:t>β-</a:t>
            </a:r>
            <a:r>
              <a:rPr lang="en-US" dirty="0"/>
              <a:t>hCG (low-quality evidence), complications, or adverse effects (very low-quality evidence) between suction curettage under hysteroscopy and under ultrasonography. </a:t>
            </a:r>
          </a:p>
          <a:p>
            <a:endParaRPr lang="x-none" dirty="0"/>
          </a:p>
        </p:txBody>
      </p:sp>
    </p:spTree>
    <p:extLst>
      <p:ext uri="{BB962C8B-B14F-4D97-AF65-F5344CB8AC3E}">
        <p14:creationId xmlns:p14="http://schemas.microsoft.com/office/powerpoint/2010/main" val="295171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5BBB-0715-3F48-8E4D-26F30DD24374}"/>
              </a:ext>
            </a:extLst>
          </p:cNvPr>
          <p:cNvSpPr>
            <a:spLocks noGrp="1"/>
          </p:cNvSpPr>
          <p:nvPr>
            <p:ph type="title"/>
          </p:nvPr>
        </p:nvSpPr>
        <p:spPr/>
        <p:txBody>
          <a:bodyPr/>
          <a:lstStyle/>
          <a:p>
            <a:pPr algn="ctr"/>
            <a:r>
              <a:rPr lang="en-US" dirty="0"/>
              <a:t>complications</a:t>
            </a:r>
            <a:endParaRPr lang="x-none" dirty="0"/>
          </a:p>
        </p:txBody>
      </p:sp>
      <p:sp>
        <p:nvSpPr>
          <p:cNvPr id="3" name="Content Placeholder 2">
            <a:extLst>
              <a:ext uri="{FF2B5EF4-FFF2-40B4-BE49-F238E27FC236}">
                <a16:creationId xmlns:a16="http://schemas.microsoft.com/office/drawing/2014/main" id="{67D4AECF-0DE0-2446-B509-A1201029D0C4}"/>
              </a:ext>
            </a:extLst>
          </p:cNvPr>
          <p:cNvSpPr>
            <a:spLocks noGrp="1"/>
          </p:cNvSpPr>
          <p:nvPr>
            <p:ph idx="1"/>
          </p:nvPr>
        </p:nvSpPr>
        <p:spPr/>
        <p:txBody>
          <a:bodyPr>
            <a:normAutofit lnSpcReduction="10000"/>
          </a:bodyPr>
          <a:lstStyle/>
          <a:p>
            <a:pPr algn="just"/>
            <a:r>
              <a:rPr lang="en-US" dirty="0"/>
              <a:t>Although relatively uncommon, these conditions are responsible for serious immediate and delayed </a:t>
            </a:r>
            <a:r>
              <a:rPr lang="en-US" dirty="0" smtClean="0"/>
              <a:t>complications, </a:t>
            </a:r>
            <a:r>
              <a:rPr lang="en-US" dirty="0"/>
              <a:t>with significant </a:t>
            </a:r>
            <a:r>
              <a:rPr lang="en-US" dirty="0" smtClean="0"/>
              <a:t>hemorrhages </a:t>
            </a:r>
            <a:r>
              <a:rPr lang="en-US" dirty="0"/>
              <a:t>and a high rate of maternal fatality </a:t>
            </a:r>
            <a:endParaRPr lang="en-US" dirty="0" smtClean="0"/>
          </a:p>
          <a:p>
            <a:pPr algn="just"/>
            <a:r>
              <a:rPr lang="en-US" dirty="0" smtClean="0"/>
              <a:t>Ectopic </a:t>
            </a:r>
            <a:r>
              <a:rPr lang="en-US" dirty="0"/>
              <a:t>pregnancy makes up 80% of maternal deaths that occur in the first trimester, of which non-tubal ectopic pregnancy deaths account for a higher rate than tubal pregnancy </a:t>
            </a:r>
            <a:r>
              <a:rPr lang="en-US" dirty="0" smtClean="0"/>
              <a:t>deaths. </a:t>
            </a:r>
          </a:p>
          <a:p>
            <a:pPr algn="just"/>
            <a:r>
              <a:rPr lang="en-US" dirty="0" smtClean="0"/>
              <a:t>Thus</a:t>
            </a:r>
            <a:r>
              <a:rPr lang="en-US" dirty="0"/>
              <a:t>, it is important to recognize that the implantation site of ectopic pregnancy affects the severity of the condition </a:t>
            </a:r>
            <a:r>
              <a:rPr lang="en-US" dirty="0" smtClean="0"/>
              <a:t>and </a:t>
            </a:r>
            <a:r>
              <a:rPr lang="en-US" dirty="0"/>
              <a:t>early diagnosis and effective treatment are essential to reduce the immediate and delayed adverse effects, and to avoid significant maternal morbidity and mortality. </a:t>
            </a:r>
          </a:p>
          <a:p>
            <a:endParaRPr lang="x-none" dirty="0"/>
          </a:p>
        </p:txBody>
      </p:sp>
    </p:spTree>
    <p:extLst>
      <p:ext uri="{BB962C8B-B14F-4D97-AF65-F5344CB8AC3E}">
        <p14:creationId xmlns:p14="http://schemas.microsoft.com/office/powerpoint/2010/main" val="99127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FD6D-4509-C84E-A4FA-EEAD8ED79021}"/>
              </a:ext>
            </a:extLst>
          </p:cNvPr>
          <p:cNvSpPr>
            <a:spLocks noGrp="1"/>
          </p:cNvSpPr>
          <p:nvPr>
            <p:ph type="title"/>
          </p:nvPr>
        </p:nvSpPr>
        <p:spPr/>
        <p:txBody>
          <a:bodyPr/>
          <a:lstStyle/>
          <a:p>
            <a:pPr algn="ctr"/>
            <a:r>
              <a:rPr lang="en-US" dirty="0"/>
              <a:t>CSP</a:t>
            </a:r>
            <a:endParaRPr lang="x-none" dirty="0"/>
          </a:p>
        </p:txBody>
      </p:sp>
      <p:sp>
        <p:nvSpPr>
          <p:cNvPr id="3" name="Content Placeholder 2">
            <a:extLst>
              <a:ext uri="{FF2B5EF4-FFF2-40B4-BE49-F238E27FC236}">
                <a16:creationId xmlns:a16="http://schemas.microsoft.com/office/drawing/2014/main" id="{DBD87B39-CF62-4D42-AD73-0A9428B1A9B9}"/>
              </a:ext>
            </a:extLst>
          </p:cNvPr>
          <p:cNvSpPr>
            <a:spLocks noGrp="1"/>
          </p:cNvSpPr>
          <p:nvPr>
            <p:ph idx="1"/>
          </p:nvPr>
        </p:nvSpPr>
        <p:spPr>
          <a:xfrm>
            <a:off x="838200" y="1392072"/>
            <a:ext cx="10515600" cy="5076967"/>
          </a:xfrm>
        </p:spPr>
        <p:txBody>
          <a:bodyPr>
            <a:normAutofit fontScale="92500" lnSpcReduction="10000"/>
          </a:bodyPr>
          <a:lstStyle/>
          <a:p>
            <a:pPr algn="just"/>
            <a:r>
              <a:rPr lang="en-US" dirty="0"/>
              <a:t>CSP has increased because of the increased rate of caesarean sections performed </a:t>
            </a:r>
            <a:r>
              <a:rPr lang="en-US" dirty="0" smtClean="0"/>
              <a:t>and </a:t>
            </a:r>
            <a:r>
              <a:rPr lang="en-US" dirty="0"/>
              <a:t>may account for up to 6.1% of all ectopic pregnancies in </a:t>
            </a:r>
            <a:r>
              <a:rPr lang="en-US" dirty="0" smtClean="0"/>
              <a:t>women with a history of at least one caesarean section. </a:t>
            </a:r>
            <a:endParaRPr lang="en-US" dirty="0"/>
          </a:p>
          <a:p>
            <a:pPr algn="just"/>
            <a:r>
              <a:rPr lang="en-US" dirty="0"/>
              <a:t>The criteria for ultrasonography diagnosis include: (</a:t>
            </a:r>
            <a:r>
              <a:rPr lang="en-US" dirty="0" err="1"/>
              <a:t>i</a:t>
            </a:r>
            <a:r>
              <a:rPr lang="en-US" dirty="0"/>
              <a:t>) no fetal parts observed in the uterine cavity or cervical canal; (ii) a gestational sac located in the anterior part of the isthmic portion separated from the endometrial cavity or fallopian tube; (iii) a gestational sac embedded within the myometrium and the fibrous tissue of the caesarean section scar with diminished healthy myometrium between the bladder and the sac; and (iv) high velocity with low impedance blood flow surrounding the gestation sac </a:t>
            </a:r>
            <a:endParaRPr lang="en-US" dirty="0" smtClean="0"/>
          </a:p>
          <a:p>
            <a:pPr algn="just"/>
            <a:r>
              <a:rPr lang="en-US" dirty="0" smtClean="0"/>
              <a:t>CSP </a:t>
            </a:r>
            <a:r>
              <a:rPr lang="en-US" dirty="0"/>
              <a:t>typing according to direction of growth of the gestational sac and thickness of the myometrium between the bladder and gestational sac has been proposed, and three types (I, II, and III) were divided as different ultrasonic </a:t>
            </a:r>
            <a:r>
              <a:rPr lang="en-US" dirty="0" smtClean="0"/>
              <a:t>manifestations. </a:t>
            </a:r>
            <a:endParaRPr lang="en-US" dirty="0"/>
          </a:p>
          <a:p>
            <a:endParaRPr lang="x-none" dirty="0"/>
          </a:p>
        </p:txBody>
      </p:sp>
    </p:spTree>
    <p:extLst>
      <p:ext uri="{BB962C8B-B14F-4D97-AF65-F5344CB8AC3E}">
        <p14:creationId xmlns:p14="http://schemas.microsoft.com/office/powerpoint/2010/main" val="355315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654" y="4039737"/>
            <a:ext cx="10515600" cy="2546658"/>
          </a:xfrm>
        </p:spPr>
        <p:txBody>
          <a:bodyPr>
            <a:normAutofit fontScale="77500" lnSpcReduction="20000"/>
          </a:bodyPr>
          <a:lstStyle/>
          <a:p>
            <a:endParaRPr lang="en-US" dirty="0" smtClean="0"/>
          </a:p>
          <a:p>
            <a:endParaRPr lang="en-US" dirty="0"/>
          </a:p>
          <a:p>
            <a:endParaRPr lang="en-US" dirty="0" smtClean="0"/>
          </a:p>
          <a:p>
            <a:endParaRPr lang="en-US" dirty="0"/>
          </a:p>
          <a:p>
            <a:r>
              <a:rPr lang="en-US" dirty="0" smtClean="0"/>
              <a:t>Longitudinal </a:t>
            </a:r>
            <a:r>
              <a:rPr lang="en-US" dirty="0"/>
              <a:t>grayscale transvaginal ultrasound obtained with a MHz transducer shows an </a:t>
            </a:r>
            <a:r>
              <a:rPr lang="en-US" dirty="0" err="1"/>
              <a:t>anteverted</a:t>
            </a:r>
            <a:r>
              <a:rPr lang="en-US" dirty="0"/>
              <a:t>, </a:t>
            </a:r>
            <a:r>
              <a:rPr lang="en-US" dirty="0" err="1"/>
              <a:t>anteflexed</a:t>
            </a:r>
            <a:r>
              <a:rPr lang="en-US" dirty="0"/>
              <a:t> uterus. The uterine cavity (red arrow) and cervical canal (white arrow) are empty. There is a gestational sac (yellow arrow) in the anterior myometrium of the lower uterine segment, with marked thinning of</a:t>
            </a:r>
            <a:endParaRPr lang="fa-IR" dirty="0"/>
          </a:p>
        </p:txBody>
      </p:sp>
      <p:pic>
        <p:nvPicPr>
          <p:cNvPr id="4" name="Picture 3"/>
          <p:cNvPicPr>
            <a:picLocks noChangeAspect="1"/>
          </p:cNvPicPr>
          <p:nvPr/>
        </p:nvPicPr>
        <p:blipFill>
          <a:blip r:embed="rId2"/>
          <a:stretch>
            <a:fillRect/>
          </a:stretch>
        </p:blipFill>
        <p:spPr>
          <a:xfrm>
            <a:off x="1883391" y="414266"/>
            <a:ext cx="7302121" cy="4405613"/>
          </a:xfrm>
          <a:prstGeom prst="rect">
            <a:avLst/>
          </a:prstGeom>
        </p:spPr>
      </p:pic>
    </p:spTree>
    <p:extLst>
      <p:ext uri="{BB962C8B-B14F-4D97-AF65-F5344CB8AC3E}">
        <p14:creationId xmlns:p14="http://schemas.microsoft.com/office/powerpoint/2010/main" val="286372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1533" y="0"/>
            <a:ext cx="4557757" cy="6858000"/>
          </a:xfrm>
          <a:prstGeom prst="rect">
            <a:avLst/>
          </a:prstGeom>
        </p:spPr>
      </p:pic>
      <p:sp>
        <p:nvSpPr>
          <p:cNvPr id="5" name="Rectangle 4"/>
          <p:cNvSpPr/>
          <p:nvPr/>
        </p:nvSpPr>
        <p:spPr>
          <a:xfrm>
            <a:off x="6018663" y="1467598"/>
            <a:ext cx="4462818" cy="3416320"/>
          </a:xfrm>
          <a:prstGeom prst="rect">
            <a:avLst/>
          </a:prstGeom>
        </p:spPr>
        <p:txBody>
          <a:bodyPr wrap="square">
            <a:spAutoFit/>
          </a:bodyPr>
          <a:lstStyle/>
          <a:p>
            <a:r>
              <a:rPr lang="en-US" dirty="0">
                <a:solidFill>
                  <a:srgbClr val="333333"/>
                </a:solidFill>
                <a:latin typeface="Roboto"/>
              </a:rPr>
              <a:t>The description of our new ultrasound grading system for CSP. Grade I CSP represented the depth of CSP embedded in less than one-half thickness of the lower anterior corpus. Grade II CSP implied CSP occupied more than one-half thickness of the lower anterior corpus. In grade III CSP, the GS bulged out the overlying myometrium and uterine serosa. In grade IV CSP, the GS became an amorphous tumor with rich vascularity at the cesarean scar.</a:t>
            </a:r>
            <a:endParaRPr lang="fa-IR" dirty="0"/>
          </a:p>
        </p:txBody>
      </p:sp>
    </p:spTree>
    <p:extLst>
      <p:ext uri="{BB962C8B-B14F-4D97-AF65-F5344CB8AC3E}">
        <p14:creationId xmlns:p14="http://schemas.microsoft.com/office/powerpoint/2010/main" val="290871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02E7-C641-3545-996F-52C4179B591D}"/>
              </a:ext>
            </a:extLst>
          </p:cNvPr>
          <p:cNvSpPr>
            <a:spLocks noGrp="1"/>
          </p:cNvSpPr>
          <p:nvPr>
            <p:ph type="title"/>
          </p:nvPr>
        </p:nvSpPr>
        <p:spPr/>
        <p:txBody>
          <a:bodyPr/>
          <a:lstStyle/>
          <a:p>
            <a:pPr algn="ctr"/>
            <a:r>
              <a:rPr lang="en-US" dirty="0"/>
              <a:t>Ovarian pregnancy</a:t>
            </a:r>
            <a:endParaRPr lang="x-none" dirty="0"/>
          </a:p>
        </p:txBody>
      </p:sp>
      <p:sp>
        <p:nvSpPr>
          <p:cNvPr id="3" name="Content Placeholder 2">
            <a:extLst>
              <a:ext uri="{FF2B5EF4-FFF2-40B4-BE49-F238E27FC236}">
                <a16:creationId xmlns:a16="http://schemas.microsoft.com/office/drawing/2014/main" id="{97E0A0A5-3272-3848-B79D-869371FBC131}"/>
              </a:ext>
            </a:extLst>
          </p:cNvPr>
          <p:cNvSpPr>
            <a:spLocks noGrp="1"/>
          </p:cNvSpPr>
          <p:nvPr>
            <p:ph idx="1"/>
          </p:nvPr>
        </p:nvSpPr>
        <p:spPr>
          <a:xfrm>
            <a:off x="838200" y="1825625"/>
            <a:ext cx="10515600" cy="4643414"/>
          </a:xfrm>
        </p:spPr>
        <p:txBody>
          <a:bodyPr>
            <a:normAutofit/>
          </a:bodyPr>
          <a:lstStyle/>
          <a:p>
            <a:pPr algn="just"/>
            <a:r>
              <a:rPr lang="en-US" dirty="0"/>
              <a:t>Ovarian pregnancy accounts for 1% to 6% of all ectopic </a:t>
            </a:r>
            <a:r>
              <a:rPr lang="en-US" dirty="0" smtClean="0"/>
              <a:t>pregnancies.</a:t>
            </a:r>
          </a:p>
          <a:p>
            <a:pPr algn="just"/>
            <a:r>
              <a:rPr lang="en-US" dirty="0" smtClean="0"/>
              <a:t>Ovarian </a:t>
            </a:r>
            <a:r>
              <a:rPr lang="en-US" dirty="0"/>
              <a:t>pregnancy is often confused with corpus luteum </a:t>
            </a:r>
            <a:r>
              <a:rPr lang="en-US" dirty="0" smtClean="0"/>
              <a:t>cysts.</a:t>
            </a:r>
          </a:p>
          <a:p>
            <a:pPr algn="just"/>
            <a:r>
              <a:rPr lang="en-US" dirty="0" smtClean="0"/>
              <a:t>Ultrasonography </a:t>
            </a:r>
            <a:r>
              <a:rPr lang="en-US" dirty="0"/>
              <a:t>examination is routinely required and laparoscopy often plays a key role in diagnosis, with confirmation by pathological examination of removed tissue. The criteria are as follows: (</a:t>
            </a:r>
            <a:r>
              <a:rPr lang="en-US" dirty="0" err="1"/>
              <a:t>i</a:t>
            </a:r>
            <a:r>
              <a:rPr lang="en-US" dirty="0"/>
              <a:t>) empty uterine cavity; (ii) tubes entirely intact, separated from the ovary; (iii) a gestational sac located at the normal </a:t>
            </a:r>
            <a:r>
              <a:rPr lang="en-US" dirty="0" smtClean="0"/>
              <a:t>position of the ovary;</a:t>
            </a:r>
          </a:p>
          <a:p>
            <a:pPr algn="just"/>
            <a:r>
              <a:rPr lang="en-US" dirty="0" smtClean="0"/>
              <a:t>(iv)ovary and a gestational sac connected to the uterus </a:t>
            </a:r>
            <a:r>
              <a:rPr lang="en-US" dirty="0"/>
              <a:t>by the ovarian ligament; and (v) trophoblastic tissue attached to the ovarian cortex in the tissue </a:t>
            </a:r>
            <a:r>
              <a:rPr lang="en-US" dirty="0" smtClean="0"/>
              <a:t>specimen. </a:t>
            </a:r>
          </a:p>
        </p:txBody>
      </p:sp>
    </p:spTree>
    <p:extLst>
      <p:ext uri="{BB962C8B-B14F-4D97-AF65-F5344CB8AC3E}">
        <p14:creationId xmlns:p14="http://schemas.microsoft.com/office/powerpoint/2010/main" val="169502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482221" y="1267832"/>
            <a:ext cx="6989682" cy="4860013"/>
          </a:xfrm>
          <a:prstGeom prst="rect">
            <a:avLst/>
          </a:prstGeom>
        </p:spPr>
      </p:pic>
      <p:sp>
        <p:nvSpPr>
          <p:cNvPr id="5" name="Rectangle 4"/>
          <p:cNvSpPr/>
          <p:nvPr/>
        </p:nvSpPr>
        <p:spPr>
          <a:xfrm>
            <a:off x="7806518" y="2497509"/>
            <a:ext cx="3547282" cy="1200329"/>
          </a:xfrm>
          <a:prstGeom prst="rect">
            <a:avLst/>
          </a:prstGeom>
        </p:spPr>
        <p:txBody>
          <a:bodyPr wrap="square">
            <a:spAutoFit/>
          </a:bodyPr>
          <a:lstStyle/>
          <a:p>
            <a:r>
              <a:rPr lang="en-US" dirty="0">
                <a:solidFill>
                  <a:srgbClr val="333333"/>
                </a:solidFill>
                <a:latin typeface="Roboto"/>
              </a:rPr>
              <a:t>Ovarian ectopic pregnancy. Transvaginal ultrasound showing a gestational sac located within the ovarian stroma (white arrow)</a:t>
            </a:r>
            <a:endParaRPr lang="fa-IR" dirty="0"/>
          </a:p>
        </p:txBody>
      </p:sp>
    </p:spTree>
    <p:extLst>
      <p:ext uri="{BB962C8B-B14F-4D97-AF65-F5344CB8AC3E}">
        <p14:creationId xmlns:p14="http://schemas.microsoft.com/office/powerpoint/2010/main" val="385301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272B7-1B4D-8345-9D67-FD81B66B5C75}"/>
              </a:ext>
            </a:extLst>
          </p:cNvPr>
          <p:cNvSpPr>
            <a:spLocks noGrp="1"/>
          </p:cNvSpPr>
          <p:nvPr>
            <p:ph type="title"/>
          </p:nvPr>
        </p:nvSpPr>
        <p:spPr/>
        <p:txBody>
          <a:bodyPr/>
          <a:lstStyle/>
          <a:p>
            <a:pPr algn="ctr"/>
            <a:r>
              <a:rPr lang="en-US" dirty="0" err="1"/>
              <a:t>Cornual</a:t>
            </a:r>
            <a:r>
              <a:rPr lang="en-US" dirty="0"/>
              <a:t> pregnancy</a:t>
            </a:r>
            <a:endParaRPr lang="x-none" dirty="0"/>
          </a:p>
        </p:txBody>
      </p:sp>
      <p:sp>
        <p:nvSpPr>
          <p:cNvPr id="3" name="Content Placeholder 2">
            <a:extLst>
              <a:ext uri="{FF2B5EF4-FFF2-40B4-BE49-F238E27FC236}">
                <a16:creationId xmlns:a16="http://schemas.microsoft.com/office/drawing/2014/main" id="{63C24355-1F85-0343-AFB9-571597E88DD4}"/>
              </a:ext>
            </a:extLst>
          </p:cNvPr>
          <p:cNvSpPr>
            <a:spLocks noGrp="1"/>
          </p:cNvSpPr>
          <p:nvPr>
            <p:ph idx="1"/>
          </p:nvPr>
        </p:nvSpPr>
        <p:spPr/>
        <p:txBody>
          <a:bodyPr>
            <a:normAutofit lnSpcReduction="10000"/>
          </a:bodyPr>
          <a:lstStyle/>
          <a:p>
            <a:pPr algn="just"/>
            <a:r>
              <a:rPr lang="en-US" dirty="0"/>
              <a:t>Cornual pregnancy has a prevalence of 1.7% to 2.1% of all ectopic </a:t>
            </a:r>
            <a:r>
              <a:rPr lang="en-US" dirty="0" smtClean="0"/>
              <a:t>pregnancies.</a:t>
            </a:r>
          </a:p>
          <a:p>
            <a:pPr algn="just"/>
            <a:r>
              <a:rPr lang="en-US" dirty="0" smtClean="0"/>
              <a:t>The </a:t>
            </a:r>
            <a:r>
              <a:rPr lang="en-US" dirty="0"/>
              <a:t>term </a:t>
            </a:r>
            <a:r>
              <a:rPr lang="en-US" dirty="0" err="1"/>
              <a:t>cornual</a:t>
            </a:r>
            <a:r>
              <a:rPr lang="en-US" dirty="0"/>
              <a:t> </a:t>
            </a:r>
            <a:r>
              <a:rPr lang="en-US" dirty="0" smtClean="0"/>
              <a:t>pregnancy </a:t>
            </a:r>
            <a:r>
              <a:rPr lang="en-US" dirty="0"/>
              <a:t>is often used interchangeably in the literature with interstitial pregnancy, but it actually refers to a pregnancy located in the interstitial portion of a </a:t>
            </a:r>
            <a:r>
              <a:rPr lang="en-US" dirty="0" err="1"/>
              <a:t>unicornuate</a:t>
            </a:r>
            <a:r>
              <a:rPr lang="en-US" dirty="0"/>
              <a:t> or </a:t>
            </a:r>
            <a:r>
              <a:rPr lang="en-US" dirty="0" err="1"/>
              <a:t>bicornuate</a:t>
            </a:r>
            <a:r>
              <a:rPr lang="en-US" dirty="0"/>
              <a:t> </a:t>
            </a:r>
            <a:r>
              <a:rPr lang="en-US" dirty="0" smtClean="0"/>
              <a:t>uterus.</a:t>
            </a:r>
          </a:p>
          <a:p>
            <a:pPr algn="just"/>
            <a:r>
              <a:rPr lang="en-US" dirty="0" smtClean="0"/>
              <a:t>The </a:t>
            </a:r>
            <a:r>
              <a:rPr lang="en-US" dirty="0"/>
              <a:t>diagnosis can be made by the following ultrasonography criteria: (</a:t>
            </a:r>
            <a:r>
              <a:rPr lang="en-US" dirty="0" err="1"/>
              <a:t>i</a:t>
            </a:r>
            <a:r>
              <a:rPr lang="en-US" dirty="0"/>
              <a:t>) a single interstitial portion of a fallopian tube in the main uterine body; (ii) a mobile gestational sac surrounded by myometrium but separated from the uterus; and (iii) a vascular pedicle adjoining the gestational sac to the </a:t>
            </a:r>
            <a:r>
              <a:rPr lang="en-US" dirty="0" err="1"/>
              <a:t>unicornuate</a:t>
            </a:r>
            <a:r>
              <a:rPr lang="en-US" dirty="0"/>
              <a:t> </a:t>
            </a:r>
            <a:r>
              <a:rPr lang="en-US" dirty="0" smtClean="0"/>
              <a:t>uterus.</a:t>
            </a:r>
            <a:endParaRPr lang="en-US" dirty="0"/>
          </a:p>
          <a:p>
            <a:endParaRPr lang="x-none" dirty="0"/>
          </a:p>
        </p:txBody>
      </p:sp>
    </p:spTree>
    <p:extLst>
      <p:ext uri="{BB962C8B-B14F-4D97-AF65-F5344CB8AC3E}">
        <p14:creationId xmlns:p14="http://schemas.microsoft.com/office/powerpoint/2010/main" val="3551096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Fertility-assessment-PP-ppt-2017</Template>
  <TotalTime>160</TotalTime>
  <Words>2562</Words>
  <Application>Microsoft Office PowerPoint</Application>
  <PresentationFormat>Widescreen</PresentationFormat>
  <Paragraphs>128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Roboto</vt:lpstr>
      <vt:lpstr>Times New Roman</vt:lpstr>
      <vt:lpstr>Office Theme</vt:lpstr>
      <vt:lpstr>Interventions for non-tubal ectopic pregnancy  </vt:lpstr>
      <vt:lpstr>B A C K G RO U N D  </vt:lpstr>
      <vt:lpstr>complications</vt:lpstr>
      <vt:lpstr>CSP</vt:lpstr>
      <vt:lpstr>PowerPoint Presentation</vt:lpstr>
      <vt:lpstr>PowerPoint Presentation</vt:lpstr>
      <vt:lpstr>Ovarian pregnancy</vt:lpstr>
      <vt:lpstr>PowerPoint Presentation</vt:lpstr>
      <vt:lpstr>Cornual pregnancy</vt:lpstr>
      <vt:lpstr>PowerPoint Presentation</vt:lpstr>
      <vt:lpstr>Cervical pregnancy</vt:lpstr>
      <vt:lpstr>PowerPoint Presentation</vt:lpstr>
      <vt:lpstr>Abdominal pregnancy</vt:lpstr>
      <vt:lpstr>Diagnosis And Treatment</vt:lpstr>
      <vt:lpstr>Surgery</vt:lpstr>
      <vt:lpstr>Surgery</vt:lpstr>
      <vt:lpstr>Medical treatment</vt:lpstr>
      <vt:lpstr>Treatments</vt:lpstr>
      <vt:lpstr>UAE</vt:lpstr>
      <vt:lpstr>Methods</vt:lpstr>
      <vt:lpstr>PowerPoint Presentation</vt:lpstr>
      <vt:lpstr>PowerPoint Presentation</vt:lpstr>
      <vt:lpstr>Results</vt:lpstr>
      <vt:lpstr>Adverse Effects</vt:lpstr>
      <vt:lpstr>Adverse Effects</vt:lpstr>
      <vt:lpstr>Results</vt:lpstr>
      <vt:lpstr>PowerPoint Presentation</vt:lpstr>
      <vt:lpstr>Discussion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Interventions for non-tubal ectopic pregnancy  </dc:title>
  <dc:creator>Microsoft Office User</dc:creator>
  <cp:lastModifiedBy>vcc</cp:lastModifiedBy>
  <cp:revision>25</cp:revision>
  <dcterms:created xsi:type="dcterms:W3CDTF">2021-11-14T18:53:45Z</dcterms:created>
  <dcterms:modified xsi:type="dcterms:W3CDTF">2021-11-17T03:54:28Z</dcterms:modified>
</cp:coreProperties>
</file>