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101E-B74F-4905-AD58-D6B4E38779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A911-7E6A-4745-919E-C033E263B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progesterone in miscarriage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Contemporary OB/GYN journal,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ecember 2021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Y </a:t>
            </a:r>
            <a:r>
              <a:rPr lang="en-US" dirty="0" err="1" smtClean="0">
                <a:solidFill>
                  <a:schemeClr val="tx1"/>
                </a:solidFill>
              </a:rPr>
              <a:t>Farbod</a:t>
            </a:r>
            <a:r>
              <a:rPr lang="en-US" dirty="0" smtClean="0">
                <a:solidFill>
                  <a:schemeClr val="tx1"/>
                </a:solidFill>
              </a:rPr>
              <a:t>, infertility &amp; reproductive endocrinology fellowship, TUMS, IKHC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of PRISM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RR of ongoing pregnancy at 12 w= 1.04 (95% CI= 1.01-1.07)</a:t>
            </a:r>
          </a:p>
          <a:p>
            <a:r>
              <a:rPr lang="en-US" dirty="0" smtClean="0"/>
              <a:t>RR of live birth rates after at least 34 w= 1.03 (95% CI= 1.00-1.07, P= 0.08)</a:t>
            </a:r>
          </a:p>
          <a:p>
            <a:r>
              <a:rPr lang="en-US" dirty="0" smtClean="0"/>
              <a:t>More pronounced effect in those with a </a:t>
            </a:r>
            <a:r>
              <a:rPr lang="en-US" dirty="0" err="1" smtClean="0"/>
              <a:t>Hx</a:t>
            </a:r>
            <a:r>
              <a:rPr lang="en-US" dirty="0" smtClean="0"/>
              <a:t> of 3 or more miscarriages (RR= 1.28, 95% CI= 1.08-1.51 , P=0.007)</a:t>
            </a:r>
          </a:p>
          <a:p>
            <a:r>
              <a:rPr lang="en-US" dirty="0" smtClean="0"/>
              <a:t>Live birth rates: 72% in the treated group &amp; 57% in the placebo group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b="1" dirty="0" smtClean="0"/>
              <a:t>ugs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analysis was done on a </a:t>
            </a:r>
            <a:r>
              <a:rPr lang="en-US" dirty="0" err="1" smtClean="0"/>
              <a:t>prespecified</a:t>
            </a:r>
            <a:r>
              <a:rPr lang="en-US" dirty="0" smtClean="0"/>
              <a:t> study subgroup of 285 women, the authors stated that their observation required validation.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subsequent meta-analysis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4833 patients </a:t>
            </a:r>
          </a:p>
          <a:p>
            <a:r>
              <a:rPr lang="en-US" dirty="0" smtClean="0"/>
              <a:t>Result: RR of miscarriage is lower in women taking progesterone ( RR= 0.7, 95% CI= 0.52- 0.94)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quality of evidence: very low</a:t>
            </a:r>
          </a:p>
          <a:p>
            <a:r>
              <a:rPr lang="en-US" dirty="0" smtClean="0"/>
              <a:t>When limiting the analysis to only studies reporting live birth rates : </a:t>
            </a:r>
            <a:r>
              <a:rPr lang="en-US" b="1" dirty="0" smtClean="0"/>
              <a:t>NO</a:t>
            </a:r>
            <a:r>
              <a:rPr lang="en-US" dirty="0" smtClean="0"/>
              <a:t> significant difference was found with or w/o progesterone supplementation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persistant</a:t>
            </a:r>
            <a:r>
              <a:rPr lang="en-US" dirty="0" smtClean="0"/>
              <a:t> limitation: inability to control for the presence of better established causes of pregnancy loss such as </a:t>
            </a:r>
            <a:r>
              <a:rPr lang="en-US" dirty="0" err="1" smtClean="0"/>
              <a:t>aneuploidy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ACOG guidelines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threatened EPL, the use of </a:t>
            </a:r>
            <a:r>
              <a:rPr lang="en-US" dirty="0" err="1" smtClean="0"/>
              <a:t>progestins</a:t>
            </a:r>
            <a:r>
              <a:rPr lang="en-US" dirty="0" smtClean="0"/>
              <a:t> is controversial &amp;  conclusive evidence supporting their use is lacking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NICE guidelines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evidence is inconclusive but data from meta-analysis of several small studies suggest that </a:t>
            </a:r>
            <a:r>
              <a:rPr lang="en-US" dirty="0" err="1" smtClean="0"/>
              <a:t>progesterones</a:t>
            </a:r>
            <a:r>
              <a:rPr lang="en-US" dirty="0" smtClean="0"/>
              <a:t> are better than placebo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Recurrent Pregnancy Loss (RPL)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Defenition</a:t>
            </a:r>
            <a:r>
              <a:rPr lang="en-US" dirty="0" smtClean="0"/>
              <a:t> ( by ASRM &amp; ESHRE): spontaneous loss of 2 or more pregnancies (previous definition required 3 or more losses)</a:t>
            </a:r>
          </a:p>
          <a:p>
            <a:r>
              <a:rPr lang="en-US" dirty="0" smtClean="0"/>
              <a:t>The most common cause: chromosomal abnormalities ( 60%), with a lower prevalence in  women with more advanced gestation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possible etiologies: </a:t>
            </a:r>
          </a:p>
          <a:p>
            <a:pPr>
              <a:buNone/>
            </a:pPr>
            <a:r>
              <a:rPr lang="en-US" dirty="0" smtClean="0"/>
              <a:t>1-anatomical factors</a:t>
            </a:r>
          </a:p>
          <a:p>
            <a:pPr>
              <a:buNone/>
            </a:pPr>
            <a:r>
              <a:rPr lang="en-US" dirty="0" smtClean="0"/>
              <a:t>2-immunological factors (APS synd.)</a:t>
            </a:r>
          </a:p>
          <a:p>
            <a:pPr>
              <a:buNone/>
            </a:pPr>
            <a:r>
              <a:rPr lang="en-US" dirty="0" smtClean="0"/>
              <a:t>3-</a:t>
            </a:r>
            <a:r>
              <a:rPr lang="en-US" dirty="0" smtClean="0"/>
              <a:t>endocrinological factors</a:t>
            </a:r>
          </a:p>
          <a:p>
            <a:r>
              <a:rPr lang="en-US" dirty="0" smtClean="0"/>
              <a:t>The cause for RPL can be determined only in less than 50% of couples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Luteal</a:t>
            </a:r>
            <a:r>
              <a:rPr lang="en-US" b="1" dirty="0" smtClean="0"/>
              <a:t> </a:t>
            </a:r>
            <a:r>
              <a:rPr lang="en-US" b="1" dirty="0"/>
              <a:t>P</a:t>
            </a:r>
            <a:r>
              <a:rPr lang="en-US" b="1" dirty="0" smtClean="0"/>
              <a:t>hase </a:t>
            </a:r>
            <a:r>
              <a:rPr lang="en-US" b="1" dirty="0"/>
              <a:t>D</a:t>
            </a:r>
            <a:r>
              <a:rPr lang="en-US" b="1" dirty="0" smtClean="0"/>
              <a:t>eficiency (LPD)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luteal</a:t>
            </a:r>
            <a:r>
              <a:rPr lang="en-US" dirty="0" smtClean="0"/>
              <a:t> phase lasts for 10 days or less </a:t>
            </a:r>
          </a:p>
          <a:p>
            <a:r>
              <a:rPr lang="en-US" dirty="0" smtClean="0"/>
              <a:t>It can result in insufficient progesterone action &amp; RPL</a:t>
            </a:r>
          </a:p>
          <a:p>
            <a:r>
              <a:rPr lang="en-US" dirty="0" smtClean="0"/>
              <a:t>2 types: 1- primary (idiopathic) , 2- secondary to other pathologies (thyroid/ PRL disorders)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ASRM guidelines: Short </a:t>
            </a:r>
            <a:r>
              <a:rPr lang="en-US" dirty="0" err="1" smtClean="0"/>
              <a:t>luteal</a:t>
            </a:r>
            <a:r>
              <a:rPr lang="en-US" dirty="0" smtClean="0"/>
              <a:t> phases have been diagnosed in fertile women &amp; LPD has </a:t>
            </a:r>
            <a:r>
              <a:rPr lang="en-US" b="1" dirty="0" smtClean="0"/>
              <a:t>NOT</a:t>
            </a:r>
            <a:r>
              <a:rPr lang="en-US" dirty="0" smtClean="0"/>
              <a:t> been proved as a cause of RPL</a:t>
            </a:r>
            <a:endParaRPr lang="en-US" dirty="0" smtClean="0"/>
          </a:p>
          <a:p>
            <a:r>
              <a:rPr lang="en-US" dirty="0" smtClean="0"/>
              <a:t>Even if the </a:t>
            </a:r>
            <a:r>
              <a:rPr lang="en-US" dirty="0" err="1" smtClean="0"/>
              <a:t>luteal</a:t>
            </a:r>
            <a:r>
              <a:rPr lang="en-US" dirty="0" smtClean="0"/>
              <a:t> phase is of adequate length, supplemental progesterone might maintain an adequate immune environment in women with a </a:t>
            </a:r>
            <a:r>
              <a:rPr lang="en-US" dirty="0" err="1" smtClean="0"/>
              <a:t>dysregulated</a:t>
            </a:r>
            <a:r>
              <a:rPr lang="en-US" dirty="0" smtClean="0"/>
              <a:t> response to the pregnancy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progestational</a:t>
            </a:r>
            <a:r>
              <a:rPr lang="en-US" b="1" dirty="0" smtClean="0"/>
              <a:t> activity of progesterone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pregnancy: secreted by corpus </a:t>
            </a:r>
            <a:r>
              <a:rPr lang="en-US" dirty="0" err="1" smtClean="0"/>
              <a:t>luteum</a:t>
            </a:r>
            <a:r>
              <a:rPr lang="en-US" dirty="0" smtClean="0"/>
              <a:t>, development of a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endometrium</a:t>
            </a:r>
            <a:r>
              <a:rPr lang="en-US" dirty="0" smtClean="0"/>
              <a:t> supporting the implantation of an embryo</a:t>
            </a:r>
          </a:p>
          <a:p>
            <a:r>
              <a:rPr lang="en-US" dirty="0" smtClean="0"/>
              <a:t>In early pregnancy: critical for the maintenance of pregnancy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&amp; 3</a:t>
            </a:r>
            <a:r>
              <a:rPr lang="en-US" baseline="30000" dirty="0" smtClean="0"/>
              <a:t>rd</a:t>
            </a:r>
            <a:r>
              <a:rPr lang="en-US" dirty="0" smtClean="0"/>
              <a:t> trimester: uterine quiescence , decrease immune responses &amp; preventing PTL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Kumar et al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Double-blind, randomized, placebo-controlled study</a:t>
            </a:r>
          </a:p>
          <a:p>
            <a:r>
              <a:rPr lang="en-US" dirty="0" smtClean="0"/>
              <a:t>Evaluated oral </a:t>
            </a:r>
            <a:r>
              <a:rPr lang="en-US" dirty="0" err="1" smtClean="0"/>
              <a:t>dydrogesterone</a:t>
            </a:r>
            <a:r>
              <a:rPr lang="en-US" dirty="0"/>
              <a:t> </a:t>
            </a:r>
            <a:r>
              <a:rPr lang="en-US" dirty="0" smtClean="0"/>
              <a:t>(20 mg/day) in 360 women with a </a:t>
            </a:r>
            <a:r>
              <a:rPr lang="en-US" dirty="0" err="1" smtClean="0"/>
              <a:t>Hx</a:t>
            </a:r>
            <a:r>
              <a:rPr lang="en-US" dirty="0" smtClean="0"/>
              <a:t> of 3 or more RPL</a:t>
            </a:r>
          </a:p>
          <a:p>
            <a:r>
              <a:rPr lang="en-US" dirty="0" smtClean="0"/>
              <a:t>Results : The risk for another miscarriage was higher in placebo group (RR= 2.4 ; 95% CI= 1.3-5.9)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largest trial , PROMISE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836 women between 18-39 yrs with a </a:t>
            </a:r>
            <a:r>
              <a:rPr lang="en-US" dirty="0" err="1" smtClean="0"/>
              <a:t>Hx</a:t>
            </a:r>
            <a:r>
              <a:rPr lang="en-US" dirty="0" smtClean="0"/>
              <a:t> of 3 or more RPL</a:t>
            </a:r>
          </a:p>
          <a:p>
            <a:r>
              <a:rPr lang="en-US" dirty="0" smtClean="0"/>
              <a:t>Administration of 400 </a:t>
            </a:r>
            <a:r>
              <a:rPr lang="en-US" dirty="0" err="1" smtClean="0"/>
              <a:t>ug</a:t>
            </a:r>
            <a:r>
              <a:rPr lang="en-US" dirty="0" smtClean="0"/>
              <a:t> of micronized progesterone twice daily from the time of positive urine test until 12w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RR for live birth rate after 24w in the progesterone-treated group= 1.05 (95% CI= 0.94-1.15)</a:t>
            </a:r>
          </a:p>
          <a:p>
            <a:r>
              <a:rPr lang="en-US" dirty="0" smtClean="0"/>
              <a:t>Live birth rate in progesterone group was 66% &amp; in placebo group was 63%</a:t>
            </a:r>
          </a:p>
          <a:p>
            <a:r>
              <a:rPr lang="en-US" dirty="0" smtClean="0"/>
              <a:t>The neonatal outcomes : comparable</a:t>
            </a:r>
          </a:p>
          <a:p>
            <a:r>
              <a:rPr lang="en-US" dirty="0" smtClean="0"/>
              <a:t>No increased efficacy with increasing maternal age or number of previous miscarriages.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cochrane</a:t>
            </a:r>
            <a:r>
              <a:rPr lang="en-US" b="1" dirty="0" smtClean="0"/>
              <a:t> review included 10 trials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Progesterone for preventing miscarriage in women with RPL (</a:t>
            </a:r>
            <a:r>
              <a:rPr lang="en-US" dirty="0" smtClean="0"/>
              <a:t>1684 women )</a:t>
            </a:r>
            <a:endParaRPr lang="en-US" dirty="0" smtClean="0"/>
          </a:p>
          <a:p>
            <a:r>
              <a:rPr lang="en-US" dirty="0" smtClean="0"/>
              <a:t>RR of 0.73 (95% CI = 0.54-1.00) for miscarriage among women taking progesterone</a:t>
            </a:r>
          </a:p>
          <a:p>
            <a:r>
              <a:rPr lang="en-US" dirty="0" smtClean="0"/>
              <a:t>The quality of evidence: moderate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ASRM 2021 guidelines on RPL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who have experienced at least 3 prior pregnancy losses may benefit from progesterone therapy in the 1</a:t>
            </a:r>
            <a:r>
              <a:rPr lang="en-US" baseline="30000" dirty="0" smtClean="0"/>
              <a:t>st</a:t>
            </a:r>
            <a:r>
              <a:rPr lang="en-US" dirty="0" smtClean="0"/>
              <a:t> trimester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ESHRE guidelines on RPL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Vaginal progesterone does NOT improve live birth rate in women with unexplained RPL &amp; there is insufficient evidence to recommend the use of progesterone to improve live birth rate in women with RPL &amp; LPD.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Safety of progesterone in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case control study, it was associated with an increased risk of </a:t>
            </a:r>
            <a:r>
              <a:rPr lang="en-US" dirty="0" err="1" smtClean="0"/>
              <a:t>hypospadias</a:t>
            </a:r>
            <a:r>
              <a:rPr lang="en-US" dirty="0" smtClean="0"/>
              <a:t> ( OR= 3.7; 95% CI= 2.3-6.0) , even among cases that did not report any additional </a:t>
            </a:r>
            <a:r>
              <a:rPr lang="en-US" dirty="0" err="1" smtClean="0"/>
              <a:t>subfertility</a:t>
            </a:r>
            <a:r>
              <a:rPr lang="en-US" dirty="0" smtClean="0"/>
              <a:t> procedures or treatment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Bugs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recall bias!</a:t>
            </a:r>
          </a:p>
          <a:p>
            <a:r>
              <a:rPr lang="en-US" dirty="0" smtClean="0"/>
              <a:t>In 30 of the 42 cases of </a:t>
            </a:r>
            <a:r>
              <a:rPr lang="en-US" dirty="0" err="1" smtClean="0"/>
              <a:t>hypospadias</a:t>
            </a:r>
            <a:r>
              <a:rPr lang="en-US" dirty="0" smtClean="0"/>
              <a:t>, the type (progesterone / synthetic progestin) &amp; duration of </a:t>
            </a:r>
            <a:r>
              <a:rPr lang="en-US" dirty="0" err="1" smtClean="0"/>
              <a:t>Tx</a:t>
            </a:r>
            <a:r>
              <a:rPr lang="en-US" dirty="0" smtClean="0"/>
              <a:t> were unknown</a:t>
            </a:r>
          </a:p>
          <a:p>
            <a:r>
              <a:rPr lang="en-US" dirty="0" smtClean="0"/>
              <a:t>The risks associated with natural progesterone  are unclear</a:t>
            </a:r>
          </a:p>
          <a:p>
            <a:r>
              <a:rPr lang="en-US" dirty="0" smtClean="0"/>
              <a:t>Using synthetic </a:t>
            </a:r>
            <a:r>
              <a:rPr lang="en-US" dirty="0" err="1" smtClean="0"/>
              <a:t>progestins</a:t>
            </a:r>
            <a:r>
              <a:rPr lang="en-US" dirty="0" smtClean="0"/>
              <a:t> in pregnancy: NOT advisable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case control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402 patients</a:t>
            </a:r>
          </a:p>
          <a:p>
            <a:r>
              <a:rPr lang="en-US" dirty="0" smtClean="0"/>
              <a:t>The use of </a:t>
            </a:r>
            <a:r>
              <a:rPr lang="en-US" dirty="0" err="1" smtClean="0"/>
              <a:t>dydrogesterone</a:t>
            </a:r>
            <a:r>
              <a:rPr lang="en-US" dirty="0" smtClean="0"/>
              <a:t> was associated with congenital heart defects ( OR= 2.71; 95% CI= 1.54- 4.24)</a:t>
            </a:r>
          </a:p>
          <a:p>
            <a:r>
              <a:rPr lang="en-US" dirty="0" smtClean="0"/>
              <a:t>Note the recall bias! </a:t>
            </a:r>
          </a:p>
          <a:p>
            <a:r>
              <a:rPr lang="en-US" dirty="0" smtClean="0"/>
              <a:t>Bug: din not control for the indication of </a:t>
            </a:r>
            <a:r>
              <a:rPr lang="en-US" dirty="0" err="1" smtClean="0"/>
              <a:t>Tx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PROMISE &amp; PRISM trials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evidence for an increased risk of congenital malformations with micronized vaginal progesterone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Luteal</a:t>
            </a:r>
            <a:r>
              <a:rPr lang="en-US" b="1" dirty="0" smtClean="0"/>
              <a:t> placental shift: 7-9 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err="1" smtClean="0"/>
              <a:t>luteectomy</a:t>
            </a:r>
            <a:r>
              <a:rPr lang="en-US" dirty="0" smtClean="0"/>
              <a:t> ( before 9w) </a:t>
            </a:r>
            <a:r>
              <a:rPr lang="en-US" dirty="0" smtClean="0">
                <a:sym typeface="Wingdings" pitchFamily="2" charset="2"/>
              </a:rPr>
              <a:t> decreased progesterone levels &amp; miscarriage, unless exogenous progesterone is administered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ASRM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evidence of an increased risk of birth defects with progesterone exposure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overview (1977-2005)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potential link between </a:t>
            </a:r>
            <a:r>
              <a:rPr lang="en-US" dirty="0" err="1" smtClean="0"/>
              <a:t>dydrogesterone</a:t>
            </a:r>
            <a:r>
              <a:rPr lang="en-US" dirty="0" smtClean="0"/>
              <a:t> &amp; congenital birth defects ??? It is unlikely </a:t>
            </a:r>
          </a:p>
          <a:p>
            <a:r>
              <a:rPr lang="en-US" dirty="0" smtClean="0"/>
              <a:t>An estimated 10 mil pregnant women received </a:t>
            </a:r>
            <a:r>
              <a:rPr lang="en-US" dirty="0" err="1" smtClean="0"/>
              <a:t>dydrogesterone</a:t>
            </a:r>
            <a:r>
              <a:rPr lang="en-US" dirty="0" smtClean="0"/>
              <a:t> during this period, results: it is safe during pregnancy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likely that progesterone has NO role in the </a:t>
            </a:r>
            <a:r>
              <a:rPr lang="en-US" dirty="0" err="1" smtClean="0"/>
              <a:t>Tx</a:t>
            </a:r>
            <a:r>
              <a:rPr lang="en-US" dirty="0" smtClean="0"/>
              <a:t> of threatened miscarriage in women w/o a </a:t>
            </a:r>
            <a:r>
              <a:rPr lang="en-US" dirty="0" err="1" smtClean="0"/>
              <a:t>Hx</a:t>
            </a:r>
            <a:r>
              <a:rPr lang="en-US" dirty="0" smtClean="0"/>
              <a:t> of previous miscarriage.</a:t>
            </a:r>
          </a:p>
          <a:p>
            <a:r>
              <a:rPr lang="en-US" dirty="0" smtClean="0"/>
              <a:t>In cases of unexplained RPL, especially among those who present with vaginal bleeding &amp; a </a:t>
            </a:r>
            <a:r>
              <a:rPr lang="en-US" dirty="0" err="1" smtClean="0"/>
              <a:t>Hx</a:t>
            </a:r>
            <a:r>
              <a:rPr lang="en-US" dirty="0" smtClean="0"/>
              <a:t> of RPL, progesterone may be of benefit.</a:t>
            </a:r>
          </a:p>
          <a:p>
            <a:r>
              <a:rPr lang="en-US" dirty="0" smtClean="0"/>
              <a:t>Considering the apparent safety profile, it is not surprising that many experts still recommend and administer such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Questions that need further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appropriate indication</a:t>
            </a:r>
          </a:p>
          <a:p>
            <a:r>
              <a:rPr lang="en-US" dirty="0" smtClean="0"/>
              <a:t>Preferred dose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Route of administration</a:t>
            </a:r>
          </a:p>
          <a:p>
            <a:r>
              <a:rPr lang="en-US" dirty="0" smtClean="0"/>
              <a:t>Cost effectiveness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  <a:p>
            <a:pPr algn="ctr">
              <a:buNone/>
            </a:pPr>
            <a:r>
              <a:rPr lang="en-US" sz="3600" b="1" dirty="0" smtClean="0"/>
              <a:t>Thanks for your attention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Pregnancy </a:t>
            </a:r>
            <a:r>
              <a:rPr lang="en-US" b="1" dirty="0"/>
              <a:t>L</a:t>
            </a:r>
            <a:r>
              <a:rPr lang="en-US" b="1" dirty="0" smtClean="0"/>
              <a:t>oss (EPL)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affects 10-15% of clinical pregnancies &amp; up to 31% of pregnancies in total  </a:t>
            </a:r>
          </a:p>
          <a:p>
            <a:r>
              <a:rPr lang="en-US" dirty="0" smtClean="0"/>
              <a:t>It can result in medical/surgical morbidity, psychological </a:t>
            </a:r>
            <a:r>
              <a:rPr lang="en-US" dirty="0" err="1" smtClean="0"/>
              <a:t>sequelae</a:t>
            </a:r>
            <a:r>
              <a:rPr lang="en-US" dirty="0" smtClean="0"/>
              <a:t> (PTSD, depression, anxiety)</a:t>
            </a:r>
          </a:p>
          <a:p>
            <a:r>
              <a:rPr lang="en-US" dirty="0" smtClean="0"/>
              <a:t>Women with </a:t>
            </a:r>
            <a:r>
              <a:rPr lang="en-US" dirty="0" err="1" smtClean="0"/>
              <a:t>Hx</a:t>
            </a:r>
            <a:r>
              <a:rPr lang="en-US" dirty="0" smtClean="0"/>
              <a:t> of EPL or bleeding in early pregnancy: at increased risk of miscarriage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aim of this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exogenous progesterone in the prevention of early pregnancy loss in high risk groups (previous </a:t>
            </a:r>
            <a:r>
              <a:rPr lang="en-US" dirty="0" err="1" smtClean="0"/>
              <a:t>Hx</a:t>
            </a:r>
            <a:r>
              <a:rPr lang="en-US" dirty="0" smtClean="0"/>
              <a:t> of EPL or bleeding in early pregnancy)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Threatened miscarriage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Terminology: Vaginal bleeding in the presence of a closed cervix and with </a:t>
            </a:r>
            <a:r>
              <a:rPr lang="en-US" dirty="0" err="1" smtClean="0"/>
              <a:t>sonographic</a:t>
            </a:r>
            <a:r>
              <a:rPr lang="en-US" dirty="0" smtClean="0"/>
              <a:t> visualization of a viable IUP</a:t>
            </a:r>
          </a:p>
          <a:p>
            <a:r>
              <a:rPr lang="en-US" dirty="0" smtClean="0"/>
              <a:t>Low progesterone levels have been associated with an increased rate of miscarriage </a:t>
            </a:r>
            <a:r>
              <a:rPr lang="en-US" b="1" dirty="0" smtClean="0"/>
              <a:t>BUT</a:t>
            </a:r>
            <a:r>
              <a:rPr lang="en-US" dirty="0" smtClean="0"/>
              <a:t> this is the cause or solely the consequence of a failed pregnancy?!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Cochrane review included 7 RCTs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participants = 696</a:t>
            </a:r>
          </a:p>
          <a:p>
            <a:r>
              <a:rPr lang="en-US" dirty="0" smtClean="0"/>
              <a:t>Conclusion: progesterone “probably reduces the risk of miscarriage” </a:t>
            </a:r>
          </a:p>
          <a:p>
            <a:r>
              <a:rPr lang="en-US" dirty="0" smtClean="0"/>
              <a:t>RR= 0.64 , CI = 0.47 – 0.87</a:t>
            </a:r>
          </a:p>
          <a:p>
            <a:r>
              <a:rPr lang="en-US" dirty="0" smtClean="0"/>
              <a:t>Quality of evidence: moderate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Trials included small sample size ones (largest: 191, smallest: 35 participants)</a:t>
            </a:r>
          </a:p>
          <a:p>
            <a:r>
              <a:rPr lang="en-US" dirty="0" smtClean="0"/>
              <a:t>The route &amp; dose of progesterone administration: varied widely</a:t>
            </a:r>
          </a:p>
          <a:p>
            <a:r>
              <a:rPr lang="en-US" dirty="0" smtClean="0"/>
              <a:t>A subgroup analysis: </a:t>
            </a:r>
            <a:r>
              <a:rPr lang="en-US" dirty="0" err="1" smtClean="0"/>
              <a:t>Tx</a:t>
            </a:r>
            <a:r>
              <a:rPr lang="en-US" dirty="0" smtClean="0"/>
              <a:t> with oral progesterone reduced the miscarriage rate when compared with no </a:t>
            </a:r>
            <a:r>
              <a:rPr lang="en-US" dirty="0" err="1" smtClean="0"/>
              <a:t>Tx</a:t>
            </a:r>
            <a:r>
              <a:rPr lang="en-US" dirty="0" smtClean="0"/>
              <a:t>, whereas </a:t>
            </a:r>
            <a:r>
              <a:rPr lang="en-US" dirty="0" err="1" smtClean="0"/>
              <a:t>Tx</a:t>
            </a:r>
            <a:r>
              <a:rPr lang="en-US" dirty="0" smtClean="0"/>
              <a:t> with vaginal progesterone did not.</a:t>
            </a:r>
          </a:p>
          <a:p>
            <a:r>
              <a:rPr lang="en-US" dirty="0" smtClean="0"/>
              <a:t>Another subgroup analysis: NO difference comparing the route of administration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PRISM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large multicenter, randomized, double-blind , placebo controlled trial</a:t>
            </a:r>
          </a:p>
          <a:p>
            <a:r>
              <a:rPr lang="en-US" dirty="0" smtClean="0"/>
              <a:t>4153 women, aged 16-39 yrs, threatened abortion before 12w</a:t>
            </a:r>
          </a:p>
          <a:p>
            <a:r>
              <a:rPr lang="en-US" dirty="0" smtClean="0"/>
              <a:t>Administration of 400 mg twice-daily vaginal micronized progesterone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1303</Words>
  <Application>Microsoft Office PowerPoint</Application>
  <PresentationFormat>On-screen Show (4:3)</PresentationFormat>
  <Paragraphs>119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role of progesterone in miscarriage </vt:lpstr>
      <vt:lpstr>The progestational activity of progesterone</vt:lpstr>
      <vt:lpstr>Luteal placental shift: 7-9 w</vt:lpstr>
      <vt:lpstr>Early Pregnancy Loss (EPL)</vt:lpstr>
      <vt:lpstr>The aim of this review</vt:lpstr>
      <vt:lpstr>Threatened miscarriage</vt:lpstr>
      <vt:lpstr>Cochrane review included 7 RCTs</vt:lpstr>
      <vt:lpstr>Bugs </vt:lpstr>
      <vt:lpstr>PRISM trial</vt:lpstr>
      <vt:lpstr>Results of PRISM trial</vt:lpstr>
      <vt:lpstr>Bugs</vt:lpstr>
      <vt:lpstr>A subsequent meta-analysis</vt:lpstr>
      <vt:lpstr>Bugs</vt:lpstr>
      <vt:lpstr>ACOG guidelines statement</vt:lpstr>
      <vt:lpstr>NICE guidelines statement</vt:lpstr>
      <vt:lpstr>Recurrent Pregnancy Loss (RPL)</vt:lpstr>
      <vt:lpstr>Slide 17</vt:lpstr>
      <vt:lpstr>Luteal Phase Deficiency (LPD)</vt:lpstr>
      <vt:lpstr>Slide 19</vt:lpstr>
      <vt:lpstr>Kumar et al study</vt:lpstr>
      <vt:lpstr>The largest trial , PROMISE</vt:lpstr>
      <vt:lpstr>Results </vt:lpstr>
      <vt:lpstr>A cochrane review included 10 trials</vt:lpstr>
      <vt:lpstr>ASRM 2021 guidelines on RPL</vt:lpstr>
      <vt:lpstr>ESHRE guidelines on RPL</vt:lpstr>
      <vt:lpstr>Safety of progesterone in pregnancy</vt:lpstr>
      <vt:lpstr>Bugs </vt:lpstr>
      <vt:lpstr>Another case control study</vt:lpstr>
      <vt:lpstr>PROMISE &amp; PRISM trials</vt:lpstr>
      <vt:lpstr>ASRM </vt:lpstr>
      <vt:lpstr>An overview (1977-2005)</vt:lpstr>
      <vt:lpstr>Conclusion </vt:lpstr>
      <vt:lpstr>Questions that need further study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progesterone in miscarriage</dc:title>
  <dc:creator>Yasi</dc:creator>
  <cp:lastModifiedBy>Yasi</cp:lastModifiedBy>
  <cp:revision>14</cp:revision>
  <dcterms:created xsi:type="dcterms:W3CDTF">2021-12-14T15:13:42Z</dcterms:created>
  <dcterms:modified xsi:type="dcterms:W3CDTF">2021-12-14T17:26:30Z</dcterms:modified>
</cp:coreProperties>
</file>