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90"/>
    <p:restoredTop sz="94729"/>
  </p:normalViewPr>
  <p:slideViewPr>
    <p:cSldViewPr snapToGrid="0">
      <p:cViewPr>
        <p:scale>
          <a:sx n="90" d="100"/>
          <a:sy n="90" d="100"/>
        </p:scale>
        <p:origin x="14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8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973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606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608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8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4439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4801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581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16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61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31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932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522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958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576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898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011CF-C255-4396-BE7A-04E5C91154C4}" type="datetimeFigureOut">
              <a:rPr lang="fa-IR" smtClean="0"/>
              <a:t>1442/2/4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C5C19B-5990-452D-9A45-B850E759B1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325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17" y="70907"/>
            <a:ext cx="9410700" cy="50768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51461" y="5527301"/>
            <a:ext cx="9482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latin typeface="NexusSans"/>
              </a:rPr>
              <a:t>Fertility and Sterility, Volume 114, Issue 2, August </a:t>
            </a:r>
            <a:r>
              <a:rPr lang="en-US" sz="2000" b="1" dirty="0">
                <a:latin typeface="NexusSans"/>
              </a:rPr>
              <a:t>2020, Pages 374-378</a:t>
            </a:r>
            <a:endParaRPr lang="en-US" sz="2000" b="1" i="0" dirty="0">
              <a:effectLst/>
              <a:latin typeface="NexusSans"/>
            </a:endParaRPr>
          </a:p>
        </p:txBody>
      </p:sp>
    </p:spTree>
    <p:extLst>
      <p:ext uri="{BB962C8B-B14F-4D97-AF65-F5344CB8AC3E}">
        <p14:creationId xmlns:p14="http://schemas.microsoft.com/office/powerpoint/2010/main" val="191764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Six oocytes were </a:t>
            </a:r>
            <a:r>
              <a:rPr lang="en-US" sz="3600" dirty="0" smtClean="0"/>
              <a:t>retrieved</a:t>
            </a:r>
          </a:p>
          <a:p>
            <a:pPr algn="l" rtl="0"/>
            <a:r>
              <a:rPr lang="en-US" sz="3600" dirty="0" smtClean="0"/>
              <a:t>all </a:t>
            </a:r>
            <a:r>
              <a:rPr lang="en-US" sz="3600" dirty="0"/>
              <a:t>were mature metaphase 2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80506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bypasses the progression of </a:t>
            </a:r>
            <a:r>
              <a:rPr lang="en-US" sz="2800" dirty="0" smtClean="0"/>
              <a:t>pubertal maturation </a:t>
            </a:r>
            <a:r>
              <a:rPr lang="en-US" sz="2800" dirty="0"/>
              <a:t>of the hypothalamic-pituitary-ovarian </a:t>
            </a:r>
            <a:r>
              <a:rPr lang="en-US" sz="2800" dirty="0" smtClean="0"/>
              <a:t>axis</a:t>
            </a:r>
          </a:p>
          <a:p>
            <a:pPr algn="l" rtl="0"/>
            <a:r>
              <a:rPr lang="en-US" sz="2800" dirty="0"/>
              <a:t>The partial or complete loss of the X chromosome </a:t>
            </a:r>
            <a:r>
              <a:rPr lang="en-US" sz="2800" dirty="0" smtClean="0"/>
              <a:t>is detrimental </a:t>
            </a:r>
            <a:r>
              <a:rPr lang="en-US" sz="2800" dirty="0"/>
              <a:t>to the developing </a:t>
            </a:r>
            <a:r>
              <a:rPr lang="en-US" sz="2800" dirty="0" smtClean="0"/>
              <a:t>ovary</a:t>
            </a:r>
          </a:p>
          <a:p>
            <a:pPr algn="l" rtl="0"/>
            <a:r>
              <a:rPr lang="en-US" sz="2800" dirty="0"/>
              <a:t>estimate the ovarian </a:t>
            </a:r>
            <a:r>
              <a:rPr lang="en-US" sz="2800" dirty="0" smtClean="0"/>
              <a:t>reserve</a:t>
            </a:r>
          </a:p>
          <a:p>
            <a:pPr algn="l" rtl="0"/>
            <a:r>
              <a:rPr lang="en-US" sz="2800" dirty="0"/>
              <a:t>Fertility preservation for cancer patients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3025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65055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/>
              <a:t>Induction of oocyte maturation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from</a:t>
            </a:r>
            <a:r>
              <a:rPr lang="en-US" sz="2400" dirty="0" smtClean="0"/>
              <a:t> </a:t>
            </a:r>
            <a:r>
              <a:rPr lang="en-US" sz="2400" dirty="0"/>
              <a:t>prophase I to MII </a:t>
            </a:r>
            <a:endParaRPr lang="en-US" sz="2400" dirty="0" smtClean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Of</a:t>
            </a:r>
            <a:r>
              <a:rPr lang="en-US" sz="2400" dirty="0" smtClean="0"/>
              <a:t> meiosis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in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/>
              <a:t>prepubertal</a:t>
            </a:r>
            <a:r>
              <a:rPr lang="en-US" sz="2400" dirty="0"/>
              <a:t> girl </a:t>
            </a:r>
            <a:endParaRPr lang="en-US" sz="2400" dirty="0" smtClean="0"/>
          </a:p>
          <a:p>
            <a:pPr algn="l" rtl="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0" indent="0" algn="ctr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</a:t>
            </a:r>
            <a:r>
              <a:rPr lang="en-US" sz="2400" dirty="0" smtClean="0"/>
              <a:t> </a:t>
            </a:r>
            <a:r>
              <a:rPr lang="en-US" sz="2400" b="1" i="1" u="sng" dirty="0"/>
              <a:t>feasible</a:t>
            </a:r>
            <a:r>
              <a:rPr lang="en-US" sz="2400" dirty="0"/>
              <a:t> </a:t>
            </a:r>
            <a:endParaRPr lang="en-US" sz="2400" dirty="0" smtClean="0"/>
          </a:p>
          <a:p>
            <a:pPr algn="ctr" rtl="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after</a:t>
            </a:r>
            <a:r>
              <a:rPr lang="en-US" sz="2400" dirty="0" smtClean="0"/>
              <a:t> </a:t>
            </a:r>
            <a:r>
              <a:rPr lang="en-US" sz="2400" dirty="0"/>
              <a:t>a short course of ovarian stimulation </a:t>
            </a:r>
            <a:endParaRPr lang="en-US" sz="2400" dirty="0" smtClean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with</a:t>
            </a:r>
            <a:r>
              <a:rPr lang="en-US" sz="2400" dirty="0" smtClean="0"/>
              <a:t> </a:t>
            </a:r>
            <a:r>
              <a:rPr lang="en-US" sz="2400" dirty="0"/>
              <a:t>recombinant gonadotropins (</a:t>
            </a:r>
            <a:r>
              <a:rPr lang="en-US" sz="2400" dirty="0" smtClean="0"/>
              <a:t>FSH and </a:t>
            </a:r>
            <a:r>
              <a:rPr lang="en-US" sz="2400" dirty="0"/>
              <a:t>LH) and </a:t>
            </a:r>
            <a:r>
              <a:rPr lang="en-US" sz="2400" dirty="0" err="1"/>
              <a:t>hCG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3856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09587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/>
              <a:t>The ovaries are dynamic organs that evolve in a gonadotropin-dependent manner from birth to </a:t>
            </a:r>
            <a:r>
              <a:rPr lang="en-US" sz="3200" dirty="0" smtClean="0"/>
              <a:t>maturity.</a:t>
            </a:r>
            <a:endParaRPr lang="en-US" sz="3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194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617664"/>
            <a:ext cx="9002539" cy="388077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3200" dirty="0"/>
              <a:t>The ovaries are dynamic organs that evolve in a gonadotropin-dependent manner from birth to </a:t>
            </a:r>
          </a:p>
          <a:p>
            <a:pPr marL="0" indent="0" algn="l" rtl="0">
              <a:buNone/>
            </a:pPr>
            <a:r>
              <a:rPr lang="en-US" sz="3200" dirty="0"/>
              <a:t>maturity.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88609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pPr marL="0" indent="0" algn="l" rtl="0">
              <a:buNone/>
            </a:pPr>
            <a:r>
              <a:rPr lang="en-US" sz="2400" dirty="0"/>
              <a:t>gonadotropin-releasing hormone-agonist to induce oocyte maturity highlights that the hypothalamic-</a:t>
            </a:r>
            <a:r>
              <a:rPr lang="en-US" sz="2400" dirty="0" err="1"/>
              <a:t>pituitaryovarian</a:t>
            </a:r>
            <a:r>
              <a:rPr lang="en-US" sz="2400" dirty="0"/>
              <a:t> axis was inactive.</a:t>
            </a:r>
          </a:p>
          <a:p>
            <a:pPr marL="0" indent="0" algn="l" rtl="0">
              <a:buNone/>
            </a:pPr>
            <a:r>
              <a:rPr lang="en-US" sz="2400" dirty="0"/>
              <a:t> </a:t>
            </a:r>
          </a:p>
          <a:p>
            <a:pPr marL="0" indent="0" algn="l" rtl="0">
              <a:buNone/>
            </a:pPr>
            <a:r>
              <a:rPr lang="en-US" sz="2400" dirty="0"/>
              <a:t>Ovarian development in fetuses with Turner syndrome is characterized by accelerated follicular atresia beginning in the second trimester</a:t>
            </a:r>
          </a:p>
          <a:p>
            <a:pPr marL="0" indent="0" algn="l" rtl="0">
              <a:buNone/>
            </a:pPr>
            <a:r>
              <a:rPr lang="en-US" sz="2400" dirty="0"/>
              <a:t> 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13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53830" cy="319088"/>
          </a:xfrm>
        </p:spPr>
        <p:txBody>
          <a:bodyPr>
            <a:normAutofit fontScale="90000"/>
          </a:bodyPr>
          <a:lstStyle/>
          <a:p>
            <a:pPr algn="l" defTabSz="457200" rtl="0" eaLnBrk="1" latinLnBrk="0" hangingPunct="1">
              <a:spcBef>
                <a:spcPct val="0"/>
              </a:spcBef>
              <a:buNone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496" y="1531939"/>
            <a:ext cx="8596668" cy="388077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800" dirty="0"/>
              <a:t>spontaneous pregnancies and live births have been reported</a:t>
            </a:r>
          </a:p>
          <a:p>
            <a:pPr marL="0" indent="0" algn="l" rtl="0">
              <a:buNone/>
            </a:pPr>
            <a:r>
              <a:rPr lang="en-US" sz="2800" dirty="0"/>
              <a:t> </a:t>
            </a:r>
          </a:p>
          <a:p>
            <a:pPr marL="0" indent="0" algn="l" rtl="0">
              <a:buNone/>
            </a:pPr>
            <a:r>
              <a:rPr lang="en-US" sz="2800" dirty="0"/>
              <a:t> </a:t>
            </a:r>
          </a:p>
          <a:p>
            <a:pPr marL="0" indent="0" algn="l" rtl="0">
              <a:buNone/>
            </a:pPr>
            <a:r>
              <a:rPr lang="en-US" sz="2800" dirty="0"/>
              <a:t>The timing of fertility preservation is guided by a combination of karyotype, age, serum markers</a:t>
            </a:r>
          </a:p>
          <a:p>
            <a:pPr marL="0" indent="0" algn="l" rtl="0">
              <a:buNone/>
            </a:pPr>
            <a:r>
              <a:rPr lang="en-US" sz="2800" dirty="0"/>
              <a:t>(FSH and AMH levels), and antral follicle count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45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 rtl="0" eaLnBrk="1" latinLnBrk="0" hangingPunct="1">
              <a:spcBef>
                <a:spcPct val="0"/>
              </a:spcBef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4000" dirty="0"/>
              <a:t>this procedure is not suitable for all Turner syndrome patients. Most girls with 45,X monosomy</a:t>
            </a:r>
          </a:p>
          <a:p>
            <a:pPr algn="l" rtl="0"/>
            <a:endParaRPr lang="en-US" sz="4000" dirty="0" smtClean="0"/>
          </a:p>
          <a:p>
            <a:pPr algn="l" rtl="0"/>
            <a:r>
              <a:rPr lang="en-US" sz="4000" dirty="0" smtClean="0"/>
              <a:t>Have </a:t>
            </a:r>
            <a:r>
              <a:rPr lang="en-US" sz="4000" dirty="0"/>
              <a:t>complete oocyte depletion by the first few months of life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 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2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583912"/>
          </a:xfrm>
        </p:spPr>
        <p:txBody>
          <a:bodyPr>
            <a:normAutofit fontScale="92500"/>
          </a:bodyPr>
          <a:lstStyle/>
          <a:p>
            <a:pPr marL="3657600" lvl="8" indent="0" algn="l">
              <a:buNone/>
            </a:pPr>
            <a:r>
              <a:rPr lang="en-US" sz="2400" dirty="0"/>
              <a:t>Cancer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lvl="0" indent="0" algn="l">
              <a:buNone/>
            </a:pPr>
            <a:r>
              <a:rPr lang="en-US" dirty="0"/>
              <a:t>ovarian tissue preservation is contraindicated in patients with leukemia who are at risk of microscopic metastases</a:t>
            </a:r>
          </a:p>
          <a:p>
            <a:pPr marL="0" indent="0" algn="l">
              <a:buNone/>
            </a:pPr>
            <a:r>
              <a:rPr lang="en-US" dirty="0"/>
              <a:t> </a:t>
            </a:r>
            <a:r>
              <a:rPr lang="en-US" sz="2400" dirty="0" smtClean="0"/>
              <a:t>Turner</a:t>
            </a:r>
          </a:p>
          <a:p>
            <a:pPr marL="0" indent="0" algn="l">
              <a:buNone/>
            </a:pPr>
            <a:r>
              <a:rPr lang="en-US" dirty="0" smtClean="0"/>
              <a:t>the </a:t>
            </a:r>
            <a:r>
              <a:rPr lang="en-US" dirty="0"/>
              <a:t>hormone milieu of Turner syndrome patients and </a:t>
            </a:r>
            <a:r>
              <a:rPr lang="en-US" dirty="0" err="1"/>
              <a:t>prepubertal</a:t>
            </a:r>
            <a:r>
              <a:rPr lang="en-US" dirty="0"/>
              <a:t> patients with cancer</a:t>
            </a:r>
          </a:p>
          <a:p>
            <a:pPr marL="0" indent="0" algn="l">
              <a:buNone/>
            </a:pPr>
            <a:r>
              <a:rPr lang="en-US" dirty="0"/>
              <a:t>is very different. Varying gonadotropin levels and early elevation of estradiol levels in Turner syndrome patients (15, 22) indicate that there may be early activation of the hypothalamic-pituitary-ovarian axis with ovarian priming in Turner syndrome patients that does not occur in 46,XX females at a similar age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56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71" y="2132014"/>
            <a:ext cx="8596668" cy="3880773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dirty="0" smtClean="0"/>
              <a:t>Previous case report on </a:t>
            </a:r>
            <a:r>
              <a:rPr lang="en-US" sz="2800" dirty="0" err="1" smtClean="0"/>
              <a:t>premenarchal</a:t>
            </a:r>
            <a:r>
              <a:rPr lang="en-US" sz="2800" dirty="0" smtClean="0"/>
              <a:t> girl (</a:t>
            </a:r>
            <a:r>
              <a:rPr lang="en-US" sz="2800" dirty="0" err="1" smtClean="0"/>
              <a:t>Reichman</a:t>
            </a:r>
            <a:r>
              <a:rPr lang="en-US" sz="2800" dirty="0" smtClean="0"/>
              <a:t> et al.)</a:t>
            </a:r>
          </a:p>
          <a:p>
            <a:pPr marL="0" indent="0" algn="l">
              <a:buNone/>
            </a:pPr>
            <a:endParaRPr lang="en-US" sz="2400" dirty="0" smtClean="0"/>
          </a:p>
          <a:p>
            <a:pPr marL="0" lvl="0" indent="0" algn="l">
              <a:buNone/>
            </a:pPr>
            <a:r>
              <a:rPr lang="en-US" sz="2400" dirty="0" smtClean="0"/>
              <a:t>girl </a:t>
            </a:r>
            <a:r>
              <a:rPr lang="en-US" sz="2400" dirty="0"/>
              <a:t>with </a:t>
            </a:r>
            <a:r>
              <a:rPr lang="en-US" sz="2400" dirty="0" smtClean="0"/>
              <a:t>T</a:t>
            </a:r>
            <a:r>
              <a:rPr lang="en-US" sz="2400" dirty="0"/>
              <a:t>13-year-old </a:t>
            </a:r>
            <a:r>
              <a:rPr lang="en-US" sz="2400" dirty="0" err="1"/>
              <a:t>premenarcheal</a:t>
            </a:r>
            <a:r>
              <a:rPr lang="en-US" sz="2400" dirty="0"/>
              <a:t> </a:t>
            </a:r>
            <a:r>
              <a:rPr lang="en-US" sz="2400" dirty="0" smtClean="0"/>
              <a:t>tanner </a:t>
            </a:r>
            <a:r>
              <a:rPr lang="en-US" sz="2400" dirty="0"/>
              <a:t>stage 3</a:t>
            </a:r>
          </a:p>
          <a:p>
            <a:pPr marL="114300" indent="0" algn="l" rtl="0">
              <a:buNone/>
            </a:pPr>
            <a:r>
              <a:rPr lang="en-US" sz="2600" dirty="0" smtClean="0"/>
              <a:t>Applied transvaginal ultrasound-guided aspiration rather than transvaginal.</a:t>
            </a:r>
          </a:p>
          <a:p>
            <a:pPr marL="0" indent="0" algn="l">
              <a:buNone/>
            </a:pPr>
            <a:r>
              <a:rPr lang="en-US" sz="2000" dirty="0"/>
              <a:t> </a:t>
            </a:r>
          </a:p>
          <a:p>
            <a:r>
              <a:rPr lang="en-US" dirty="0"/>
              <a:t> 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8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5" y="677329"/>
            <a:ext cx="8596668" cy="1826581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Dr. Maryam </a:t>
            </a:r>
            <a:r>
              <a:rPr lang="en-US" sz="6600" b="1" dirty="0" err="1" smtClean="0">
                <a:solidFill>
                  <a:schemeClr val="accent1">
                    <a:lumMod val="75000"/>
                  </a:schemeClr>
                </a:solidFill>
              </a:rPr>
              <a:t>Razavi</a:t>
            </a:r>
            <a:endParaRPr lang="fa-IR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46669" y="3511448"/>
            <a:ext cx="9397998" cy="860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Fellow of infertility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Tehran university of medical science (TUMS)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Imam Khomeini complex hospital</a:t>
            </a:r>
            <a:endParaRPr lang="fa-I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2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Fertility preservation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embryo </a:t>
            </a:r>
            <a:r>
              <a:rPr lang="en-US" sz="2800" dirty="0" smtClean="0"/>
              <a:t>cryopreservation</a:t>
            </a:r>
            <a:endParaRPr lang="en-US" sz="2800" dirty="0"/>
          </a:p>
          <a:p>
            <a:pPr algn="l" rtl="0"/>
            <a:r>
              <a:rPr lang="en-US" sz="2800" dirty="0"/>
              <a:t>oocyte </a:t>
            </a:r>
            <a:r>
              <a:rPr lang="en-US" sz="2800" dirty="0" smtClean="0"/>
              <a:t>cryopreservation</a:t>
            </a:r>
            <a:endParaRPr lang="en-US" sz="2800" dirty="0"/>
          </a:p>
          <a:p>
            <a:pPr algn="l" rtl="0"/>
            <a:r>
              <a:rPr lang="en-US" sz="2800" dirty="0"/>
              <a:t>ovarian tissue </a:t>
            </a:r>
            <a:r>
              <a:rPr lang="en-US" sz="2800" dirty="0" smtClean="0"/>
              <a:t>cryopreservation </a:t>
            </a:r>
            <a:endParaRPr lang="en-US" sz="2800" dirty="0"/>
          </a:p>
          <a:p>
            <a:pPr algn="l" rtl="0"/>
            <a:r>
              <a:rPr lang="en-US" sz="2800" dirty="0"/>
              <a:t>in vitro maturation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425162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Turner syndrome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25 </a:t>
            </a:r>
            <a:r>
              <a:rPr lang="en-US" sz="2800" dirty="0" smtClean="0"/>
              <a:t>to 50 </a:t>
            </a:r>
            <a:r>
              <a:rPr lang="en-US" sz="2800" dirty="0"/>
              <a:t>cases per 100,000 </a:t>
            </a:r>
            <a:r>
              <a:rPr lang="en-US" sz="2800" dirty="0" smtClean="0"/>
              <a:t>females</a:t>
            </a:r>
          </a:p>
          <a:p>
            <a:pPr algn="l" rtl="0"/>
            <a:r>
              <a:rPr lang="en-US" sz="2800" dirty="0"/>
              <a:t>increased risk of </a:t>
            </a:r>
            <a:r>
              <a:rPr lang="en-US" sz="2800" dirty="0" err="1"/>
              <a:t>hypergonadotropic</a:t>
            </a:r>
            <a:r>
              <a:rPr lang="en-US" sz="2800" dirty="0"/>
              <a:t> </a:t>
            </a:r>
            <a:r>
              <a:rPr lang="en-US" sz="2800" dirty="0" err="1" smtClean="0"/>
              <a:t>hypogonadism</a:t>
            </a:r>
            <a:endParaRPr lang="en-US" sz="2800" dirty="0" smtClean="0"/>
          </a:p>
          <a:p>
            <a:pPr algn="l" rtl="0"/>
            <a:r>
              <a:rPr lang="en-US" sz="2800" dirty="0"/>
              <a:t>primary or secondary amenorrhea </a:t>
            </a:r>
            <a:r>
              <a:rPr lang="en-US" sz="2800" dirty="0" smtClean="0"/>
              <a:t>accompanied by </a:t>
            </a:r>
            <a:r>
              <a:rPr lang="en-US" sz="2800" dirty="0"/>
              <a:t>infertility</a:t>
            </a:r>
            <a:endParaRPr lang="en-US" sz="2800" dirty="0" smtClean="0"/>
          </a:p>
          <a:p>
            <a:pPr algn="l" rtl="0"/>
            <a:r>
              <a:rPr lang="en-US" sz="2800" dirty="0"/>
              <a:t>premature ovarian </a:t>
            </a:r>
            <a:r>
              <a:rPr lang="en-US" sz="2800" dirty="0" smtClean="0"/>
              <a:t>insufficiency</a:t>
            </a:r>
          </a:p>
          <a:p>
            <a:pPr algn="l" rtl="0"/>
            <a:r>
              <a:rPr lang="en-US" sz="2800" dirty="0"/>
              <a:t>rate </a:t>
            </a:r>
            <a:r>
              <a:rPr lang="en-US" sz="2800" dirty="0" smtClean="0"/>
              <a:t>of oocyte </a:t>
            </a:r>
            <a:r>
              <a:rPr lang="en-US" sz="2800" dirty="0"/>
              <a:t>depletion cannot be predicted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54900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Presentation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2" y="2065055"/>
            <a:ext cx="9941131" cy="3880773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  A</a:t>
            </a:r>
            <a:r>
              <a:rPr lang="en-US" sz="2400" dirty="0" smtClean="0"/>
              <a:t> 7-year-old girl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 with </a:t>
            </a:r>
            <a:r>
              <a:rPr lang="en-US" sz="2400" dirty="0"/>
              <a:t>Turner syndrome (45,X/47,XXX </a:t>
            </a:r>
            <a:r>
              <a:rPr lang="en-US" sz="2400" dirty="0" err="1"/>
              <a:t>mosaicism</a:t>
            </a:r>
            <a:r>
              <a:rPr lang="en-US" sz="2400" dirty="0" smtClean="0"/>
              <a:t>)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 who </a:t>
            </a:r>
            <a:r>
              <a:rPr lang="en-US" sz="2400" dirty="0" smtClean="0"/>
              <a:t>underwent </a:t>
            </a:r>
            <a:r>
              <a:rPr lang="en-US" sz="2400" dirty="0"/>
              <a:t>fertility preservation </a:t>
            </a:r>
            <a:endParaRPr lang="en-US" sz="2400" dirty="0" smtClean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 by</a:t>
            </a:r>
            <a:r>
              <a:rPr lang="en-US" sz="2400" dirty="0" smtClean="0"/>
              <a:t> </a:t>
            </a:r>
            <a:r>
              <a:rPr lang="en-US" sz="2400" dirty="0"/>
              <a:t>controlled ovarian </a:t>
            </a:r>
            <a:r>
              <a:rPr lang="en-US" sz="2400" dirty="0" err="1" smtClean="0"/>
              <a:t>hyperstimulation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400" dirty="0"/>
              <a:t>oocyte </a:t>
            </a:r>
            <a:r>
              <a:rPr lang="en-US" sz="2400" dirty="0" smtClean="0"/>
              <a:t>cryopreservation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after</a:t>
            </a:r>
            <a:r>
              <a:rPr lang="en-US" sz="2400" dirty="0"/>
              <a:t> a </a:t>
            </a:r>
            <a:r>
              <a:rPr lang="en-US" sz="2400" dirty="0" err="1" smtClean="0"/>
              <a:t>transabdomina</a:t>
            </a:r>
            <a:r>
              <a:rPr lang="en-US" sz="2400" dirty="0" smtClean="0"/>
              <a:t> retrieval </a:t>
            </a:r>
            <a:r>
              <a:rPr lang="en-US" sz="2400" dirty="0"/>
              <a:t>approach </a:t>
            </a:r>
            <a:endParaRPr lang="en-US" sz="2400" dirty="0" smtClean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 that</a:t>
            </a:r>
            <a:r>
              <a:rPr lang="en-US" sz="2400" dirty="0" smtClean="0"/>
              <a:t> </a:t>
            </a:r>
            <a:r>
              <a:rPr lang="en-US" sz="2400" dirty="0"/>
              <a:t>yielded six mature </a:t>
            </a:r>
            <a:r>
              <a:rPr lang="en-US" sz="2400" dirty="0" smtClean="0"/>
              <a:t>oocytes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81454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MATERIALS AND METHODS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A 6.7-year-old patient</a:t>
            </a:r>
          </a:p>
          <a:p>
            <a:pPr algn="l" rtl="0"/>
            <a:r>
              <a:rPr lang="en-US" sz="3200" dirty="0" smtClean="0"/>
              <a:t>Assessed </a:t>
            </a:r>
            <a:r>
              <a:rPr lang="en-US" sz="3200" dirty="0"/>
              <a:t>of Ovarian reserve </a:t>
            </a:r>
            <a:endParaRPr lang="en-US" sz="3200" dirty="0" smtClean="0"/>
          </a:p>
          <a:p>
            <a:pPr algn="l" rtl="0"/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56664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86" y="1810602"/>
            <a:ext cx="8685030" cy="3648501"/>
          </a:xfrm>
        </p:spPr>
        <p:txBody>
          <a:bodyPr>
            <a:normAutofit/>
          </a:bodyPr>
          <a:lstStyle/>
          <a:p>
            <a:r>
              <a:rPr lang="en-US" dirty="0"/>
              <a:t>Fertility counseling and preservation discussions:</a:t>
            </a:r>
            <a:br>
              <a:rPr lang="en-US" dirty="0"/>
            </a:br>
            <a:r>
              <a:rPr lang="en-US" dirty="0"/>
              <a:t>a multidisciplinary approach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042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cycle of Controlled </a:t>
            </a:r>
            <a:r>
              <a:rPr lang="en-US" dirty="0"/>
              <a:t>ovarian stimulation and </a:t>
            </a:r>
            <a:r>
              <a:rPr lang="en-US" dirty="0" smtClean="0"/>
              <a:t>oocyte retrieval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000" dirty="0"/>
              <a:t>daily injections of 75 IU of recombinant </a:t>
            </a:r>
            <a:r>
              <a:rPr lang="en-US" sz="2000" dirty="0" smtClean="0"/>
              <a:t>human FSH </a:t>
            </a:r>
            <a:r>
              <a:rPr lang="en-US" sz="2000" dirty="0"/>
              <a:t>and 37.5 IU of recombinant human LH per </a:t>
            </a:r>
            <a:r>
              <a:rPr lang="en-US" sz="2000" dirty="0" smtClean="0"/>
              <a:t>milliliter</a:t>
            </a:r>
          </a:p>
          <a:p>
            <a:pPr lvl="1" algn="l" rtl="0"/>
            <a:r>
              <a:rPr lang="en-US" sz="2000" dirty="0"/>
              <a:t>day </a:t>
            </a:r>
            <a:r>
              <a:rPr lang="en-US" sz="2000" dirty="0" smtClean="0"/>
              <a:t>8</a:t>
            </a:r>
          </a:p>
          <a:p>
            <a:pPr lvl="1" algn="l" rtl="0"/>
            <a:r>
              <a:rPr lang="en-US" sz="2000" dirty="0"/>
              <a:t>day </a:t>
            </a:r>
            <a:r>
              <a:rPr lang="en-US" sz="2000" dirty="0" smtClean="0"/>
              <a:t>10</a:t>
            </a:r>
          </a:p>
          <a:p>
            <a:pPr algn="l" rtl="0"/>
            <a:r>
              <a:rPr lang="en-US" sz="2000" dirty="0" smtClean="0"/>
              <a:t>Subcutaneous injection </a:t>
            </a:r>
            <a:r>
              <a:rPr lang="en-US" sz="2000" dirty="0"/>
              <a:t>of 0.2 mg of the low-dose </a:t>
            </a:r>
            <a:r>
              <a:rPr lang="en-US" sz="2000" dirty="0" smtClean="0"/>
              <a:t>gonadotropin-releasing hormone </a:t>
            </a:r>
            <a:r>
              <a:rPr lang="en-US" sz="2000" dirty="0"/>
              <a:t>agonist </a:t>
            </a:r>
            <a:r>
              <a:rPr lang="en-US" sz="2000" dirty="0" err="1"/>
              <a:t>triptorelin</a:t>
            </a:r>
            <a:r>
              <a:rPr lang="en-US" sz="2000" dirty="0"/>
              <a:t> </a:t>
            </a:r>
            <a:r>
              <a:rPr lang="en-US" sz="2000" dirty="0" smtClean="0"/>
              <a:t>acetate</a:t>
            </a:r>
          </a:p>
          <a:p>
            <a:pPr lvl="1" algn="l" rtl="0"/>
            <a:r>
              <a:rPr lang="en-US" sz="2000" dirty="0" smtClean="0"/>
              <a:t>pickup </a:t>
            </a:r>
            <a:r>
              <a:rPr lang="en-US" sz="2000" dirty="0"/>
              <a:t>after 36 </a:t>
            </a:r>
            <a:r>
              <a:rPr lang="en-US" sz="2000" dirty="0" smtClean="0"/>
              <a:t>hours</a:t>
            </a:r>
          </a:p>
          <a:p>
            <a:pPr algn="l" rtl="0"/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/>
              <a:t>Unfortunately, </a:t>
            </a:r>
            <a:r>
              <a:rPr lang="en-US" sz="2000" dirty="0" smtClean="0"/>
              <a:t>the ovum </a:t>
            </a:r>
            <a:r>
              <a:rPr lang="en-US" sz="2000" dirty="0"/>
              <a:t>pickup revealed empty </a:t>
            </a:r>
            <a:r>
              <a:rPr lang="en-US" sz="2000" dirty="0" smtClean="0"/>
              <a:t>follicles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/>
              <a:t>corpus </a:t>
            </a:r>
            <a:r>
              <a:rPr lang="en-US" sz="2000" dirty="0" err="1"/>
              <a:t>luteum</a:t>
            </a:r>
            <a:r>
              <a:rPr lang="en-US" sz="2000" dirty="0"/>
              <a:t> function was not assessed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114035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cryopreservation cycle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Forty days </a:t>
            </a:r>
            <a:r>
              <a:rPr lang="en-US" sz="2400" dirty="0" smtClean="0"/>
              <a:t>after</a:t>
            </a:r>
          </a:p>
          <a:p>
            <a:pPr algn="l" rtl="0"/>
            <a:r>
              <a:rPr lang="en-US" sz="2400" dirty="0"/>
              <a:t>daily administration of 100 IU </a:t>
            </a:r>
            <a:r>
              <a:rPr lang="en-US" sz="2400" dirty="0" err="1" smtClean="0"/>
              <a:t>Pergoveris</a:t>
            </a:r>
            <a:endParaRPr lang="en-US" sz="2400" dirty="0" smtClean="0"/>
          </a:p>
          <a:p>
            <a:pPr lvl="1" algn="l" rtl="0"/>
            <a:r>
              <a:rPr lang="en-US" sz="2400" dirty="0" smtClean="0"/>
              <a:t>Day 8</a:t>
            </a:r>
          </a:p>
          <a:p>
            <a:pPr algn="l" rtl="0"/>
            <a:r>
              <a:rPr lang="en-US" sz="2400" dirty="0"/>
              <a:t>250 mg of recombinant human chorionic </a:t>
            </a:r>
            <a:r>
              <a:rPr lang="en-US" sz="2400" dirty="0" smtClean="0"/>
              <a:t>gonadotropin</a:t>
            </a:r>
          </a:p>
          <a:p>
            <a:pPr lvl="1" algn="l" rtl="0"/>
            <a:r>
              <a:rPr lang="en-US" sz="2400" dirty="0"/>
              <a:t>pickup after 36 hours</a:t>
            </a:r>
          </a:p>
          <a:p>
            <a:pPr lvl="1" algn="l" rtl="0"/>
            <a:endParaRPr lang="en-US" sz="2400" dirty="0" smtClean="0"/>
          </a:p>
          <a:p>
            <a:pPr lvl="1" algn="l" rtl="0"/>
            <a:endParaRPr lang="en-US" sz="2400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400" dirty="0"/>
              <a:t>The follicular aspiration </a:t>
            </a:r>
            <a:r>
              <a:rPr lang="en-US" sz="2400" dirty="0" smtClean="0"/>
              <a:t>procedure was </a:t>
            </a:r>
            <a:r>
              <a:rPr lang="en-US" sz="2400" dirty="0"/>
              <a:t>performed as in the first cycle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4591338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421</Words>
  <Application>Microsoft Macintosh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NexusSans</vt:lpstr>
      <vt:lpstr>Tahoma</vt:lpstr>
      <vt:lpstr>Trebuchet MS</vt:lpstr>
      <vt:lpstr>Wingdings</vt:lpstr>
      <vt:lpstr>Wingdings 3</vt:lpstr>
      <vt:lpstr>Arial</vt:lpstr>
      <vt:lpstr>Facet</vt:lpstr>
      <vt:lpstr>PowerPoint Presentation</vt:lpstr>
      <vt:lpstr>Dr. Maryam Razavi</vt:lpstr>
      <vt:lpstr>Fertility preservation</vt:lpstr>
      <vt:lpstr>Turner syndrome</vt:lpstr>
      <vt:lpstr>Case Presentation</vt:lpstr>
      <vt:lpstr>MATERIALS AND METHODS</vt:lpstr>
      <vt:lpstr>Fertility counseling and preservation discussions: a multidisciplinary approach</vt:lpstr>
      <vt:lpstr>First cycle of Controlled ovarian stimulation and oocyte retrieval</vt:lpstr>
      <vt:lpstr>second cryopreservation cycle</vt:lpstr>
      <vt:lpstr>RESULTS</vt:lpstr>
      <vt:lpstr>DISCUSSION</vt:lpstr>
      <vt:lpstr>CONCLUSION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FrsCo</dc:creator>
  <cp:lastModifiedBy>Microsoft Office User</cp:lastModifiedBy>
  <cp:revision>27</cp:revision>
  <dcterms:created xsi:type="dcterms:W3CDTF">2020-09-19T18:50:50Z</dcterms:created>
  <dcterms:modified xsi:type="dcterms:W3CDTF">2020-09-21T16:33:50Z</dcterms:modified>
</cp:coreProperties>
</file>