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70" r:id="rId3"/>
    <p:sldId id="271" r:id="rId4"/>
    <p:sldId id="272" r:id="rId5"/>
    <p:sldId id="273" r:id="rId6"/>
    <p:sldId id="281" r:id="rId7"/>
    <p:sldId id="277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671"/>
  </p:normalViewPr>
  <p:slideViewPr>
    <p:cSldViewPr snapToGrid="0" snapToObjects="1">
      <p:cViewPr varScale="1">
        <p:scale>
          <a:sx n="99" d="100"/>
          <a:sy n="99" d="100"/>
        </p:scale>
        <p:origin x="200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95459"/>
            <a:ext cx="9580250" cy="5298941"/>
          </a:xfrm>
        </p:spPr>
        <p:txBody>
          <a:bodyPr/>
          <a:lstStyle/>
          <a:p>
            <a:r>
              <a:rPr lang="en-US" dirty="0"/>
              <a:t>Benign mass before </a:t>
            </a:r>
            <a:r>
              <a:rPr lang="en-US" dirty="0" err="1"/>
              <a:t>pregnancy,What</a:t>
            </a:r>
            <a:r>
              <a:rPr lang="en-US" dirty="0"/>
              <a:t> should we do ?</a:t>
            </a:r>
          </a:p>
        </p:txBody>
      </p:sp>
    </p:spTree>
    <p:extLst>
      <p:ext uri="{BB962C8B-B14F-4D97-AF65-F5344CB8AC3E}">
        <p14:creationId xmlns:p14="http://schemas.microsoft.com/office/powerpoint/2010/main" val="107525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" y="928908"/>
            <a:ext cx="10507635" cy="54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2811" y="798490"/>
            <a:ext cx="7177267" cy="721217"/>
          </a:xfrm>
        </p:spPr>
        <p:txBody>
          <a:bodyPr/>
          <a:lstStyle/>
          <a:p>
            <a:r>
              <a:rPr lang="en-US" dirty="0" err="1" smtClean="0"/>
              <a:t>Fibroadeboma</a:t>
            </a:r>
            <a:r>
              <a:rPr lang="en-US" dirty="0" smtClean="0"/>
              <a:t> : risk of malignancy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22811" y="2125014"/>
            <a:ext cx="6881053" cy="40182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Few study reported a small increase in cancer risk mainly in “complex”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fibroadenoma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: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 associated with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cyst,SA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epithelial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calcification,papillary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apocrine change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Constitute app 22% of all excised fa in one series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Occurrence of ca within or adjacent to a fa is rare and is considered a chance rather than causal relationship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53" r="215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618186"/>
            <a:ext cx="6019800" cy="1455313"/>
          </a:xfrm>
        </p:spPr>
        <p:txBody>
          <a:bodyPr>
            <a:normAutofit/>
          </a:bodyPr>
          <a:lstStyle/>
          <a:p>
            <a:r>
              <a:rPr lang="en-US" dirty="0" smtClean="0"/>
              <a:t>Natural history of </a:t>
            </a:r>
            <a:r>
              <a:rPr lang="en-US" dirty="0" err="1" smtClean="0"/>
              <a:t>fibroadenoma</a:t>
            </a:r>
            <a:r>
              <a:rPr lang="en-US" dirty="0" smtClean="0"/>
              <a:t>: highly variable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9572" y="2343956"/>
            <a:ext cx="6764628" cy="3657600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South African study: 31% resolve, 12% decrease in size during 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yrs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Edinburgh study: 26% resolve 12% decrease in size, 55% unchanged, 8% increase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Southampton study: 30% disappeared ,70% unchanged during 4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yrs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86" r="23086"/>
          <a:stretch>
            <a:fillRect/>
          </a:stretch>
        </p:blipFill>
        <p:spPr>
          <a:xfrm>
            <a:off x="128789" y="618186"/>
            <a:ext cx="3850783" cy="53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4668" y="4165360"/>
            <a:ext cx="8534400" cy="15070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Triple test </a:t>
            </a:r>
            <a:br>
              <a:rPr lang="en-US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sensitivity  99.6%,specificity 62%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Traditionaly</a:t>
            </a:r>
            <a:r>
              <a:rPr lang="en-US" dirty="0" smtClean="0"/>
              <a:t> ,symptomatic </a:t>
            </a:r>
            <a:r>
              <a:rPr lang="en-US" dirty="0" err="1" smtClean="0"/>
              <a:t>fibroadenoma</a:t>
            </a:r>
            <a:r>
              <a:rPr lang="en-US" dirty="0" smtClean="0"/>
              <a:t> were treated by surgical excision, </a:t>
            </a:r>
            <a:r>
              <a:rPr lang="en-US" b="1" i="1" dirty="0" smtClean="0">
                <a:solidFill>
                  <a:srgbClr val="FF0000"/>
                </a:solidFill>
              </a:rPr>
              <a:t>this option should always be offered</a:t>
            </a:r>
          </a:p>
          <a:p>
            <a:r>
              <a:rPr lang="en-US" dirty="0" smtClean="0"/>
              <a:t>Increasing evidence showed safety of conservative approach if the result of triple test ( </a:t>
            </a:r>
            <a:r>
              <a:rPr lang="en-US" dirty="0" err="1" smtClean="0"/>
              <a:t>ph</a:t>
            </a:r>
            <a:r>
              <a:rPr lang="en-US" dirty="0" smtClean="0"/>
              <a:t> exam&amp; imaging &amp; tissue </a:t>
            </a:r>
            <a:r>
              <a:rPr lang="en-US" dirty="0" err="1" smtClean="0"/>
              <a:t>bx</a:t>
            </a:r>
            <a:r>
              <a:rPr lang="en-US" dirty="0" smtClean="0"/>
              <a:t>) is </a:t>
            </a:r>
            <a:r>
              <a:rPr lang="en-US" dirty="0" err="1" smtClean="0"/>
              <a:t>neg</a:t>
            </a:r>
            <a:r>
              <a:rPr lang="en-US" dirty="0" smtClean="0"/>
              <a:t> for ca and consistent with </a:t>
            </a:r>
            <a:r>
              <a:rPr lang="en-US" dirty="0" err="1" smtClean="0"/>
              <a:t>fibroadenoma</a:t>
            </a:r>
            <a:endParaRPr lang="en-US" dirty="0" smtClean="0"/>
          </a:p>
          <a:p>
            <a:r>
              <a:rPr lang="en-US" dirty="0" smtClean="0"/>
              <a:t>Conservative app was restricted to &lt;35 </a:t>
            </a:r>
            <a:r>
              <a:rPr lang="en-US" dirty="0" err="1" smtClean="0"/>
              <a:t>yrs,but</a:t>
            </a:r>
            <a:r>
              <a:rPr lang="en-US" dirty="0" smtClean="0"/>
              <a:t> studies showed women over 35 could be managed safely with conservative app.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3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75" y="0"/>
            <a:ext cx="10474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9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15156"/>
            <a:ext cx="8534401" cy="708338"/>
          </a:xfrm>
        </p:spPr>
        <p:txBody>
          <a:bodyPr/>
          <a:lstStyle/>
          <a:p>
            <a:r>
              <a:rPr lang="en-US" dirty="0" smtClean="0"/>
              <a:t>PAPILLARY LESION : 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764406"/>
            <a:ext cx="8534400" cy="4229994"/>
          </a:xfrm>
        </p:spPr>
        <p:txBody>
          <a:bodyPr>
            <a:normAutofit/>
          </a:bodyPr>
          <a:lstStyle/>
          <a:p>
            <a:r>
              <a:rPr lang="en-MY" sz="2400" dirty="0">
                <a:latin typeface="Arial" charset="0"/>
                <a:ea typeface="Arial" charset="0"/>
                <a:cs typeface="Arial" charset="0"/>
              </a:rPr>
              <a:t>The initial diagnosis is often made by image guided percutaneous needle biopsy, </a:t>
            </a:r>
            <a:endParaRPr lang="en-MY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although 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core needle biopsy (CNB) may not be sufficient to distinguish benign and malignant papillary lesions, </a:t>
            </a:r>
            <a:endParaRPr lang="en-MY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MY" sz="2400" i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partly </a:t>
            </a:r>
            <a:r>
              <a:rPr lang="en-MY" sz="2400" i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due to fragmentation of the tissues. </a:t>
            </a:r>
            <a:endParaRPr lang="en-US" sz="2400" i="1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i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9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824248"/>
            <a:ext cx="6019800" cy="631065"/>
          </a:xfrm>
        </p:spPr>
        <p:txBody>
          <a:bodyPr>
            <a:normAutofit/>
          </a:bodyPr>
          <a:lstStyle/>
          <a:p>
            <a:r>
              <a:rPr lang="en-US" dirty="0" smtClean="0"/>
              <a:t>PAPILLOMA :RISK OF UPGRADING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7832" y="1609860"/>
            <a:ext cx="6854780" cy="4172754"/>
          </a:xfrm>
        </p:spPr>
        <p:txBody>
          <a:bodyPr/>
          <a:lstStyle/>
          <a:p>
            <a:r>
              <a:rPr lang="en-MY" sz="2400" dirty="0">
                <a:latin typeface="Arial" charset="0"/>
                <a:ea typeface="Arial" charset="0"/>
                <a:cs typeface="Arial" charset="0"/>
              </a:rPr>
              <a:t>Overall, the rate of upgrading to carcinoma in surgical excision of a benign needle biopsy proven papillary lesion without </a:t>
            </a:r>
            <a:r>
              <a:rPr lang="en-MY" sz="2400" dirty="0" err="1">
                <a:latin typeface="Arial" charset="0"/>
                <a:ea typeface="Arial" charset="0"/>
                <a:cs typeface="Arial" charset="0"/>
              </a:rPr>
              <a:t>atypia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 has been reported as high as 41% 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MY" sz="2400" dirty="0" err="1" smtClean="0">
                <a:latin typeface="Arial" charset="0"/>
                <a:ea typeface="Arial" charset="0"/>
                <a:cs typeface="Arial" charset="0"/>
              </a:rPr>
              <a:t>shiino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 2015] and 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30% 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[Rasmussen 2018] </a:t>
            </a:r>
          </a:p>
          <a:p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as low as 2.3% 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MY" sz="2400" dirty="0" err="1" smtClean="0">
                <a:latin typeface="Arial" charset="0"/>
                <a:ea typeface="Arial" charset="0"/>
                <a:cs typeface="Arial" charset="0"/>
              </a:rPr>
              <a:t>Preja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 2016] 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2.12% 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[Fuentes 2019] 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and 0.8% 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[Han 2018].</a:t>
            </a:r>
            <a:r>
              <a:rPr lang="en-MY" dirty="0" smtClean="0"/>
              <a:t> </a:t>
            </a:r>
          </a:p>
          <a:p>
            <a:r>
              <a:rPr lang="en-MY" sz="2400" dirty="0">
                <a:latin typeface="Arial" charset="0"/>
                <a:ea typeface="Arial" charset="0"/>
                <a:cs typeface="Arial" charset="0"/>
              </a:rPr>
              <a:t>In a meta-analysis by Wen and Cheng [2013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]: 15.8%,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53" r="2153"/>
          <a:stretch>
            <a:fillRect/>
          </a:stretch>
        </p:blipFill>
        <p:spPr>
          <a:xfrm>
            <a:off x="283336" y="914400"/>
            <a:ext cx="3296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430" y="463640"/>
            <a:ext cx="8201181" cy="2112135"/>
          </a:xfrm>
        </p:spPr>
        <p:txBody>
          <a:bodyPr/>
          <a:lstStyle/>
          <a:p>
            <a:r>
              <a:rPr lang="en-US" dirty="0" smtClean="0"/>
              <a:t>Papillary </a:t>
            </a:r>
            <a:r>
              <a:rPr lang="en-US" dirty="0" err="1" smtClean="0"/>
              <a:t>lesion:risk</a:t>
            </a:r>
            <a:r>
              <a:rPr lang="en-US" dirty="0" smtClean="0"/>
              <a:t> of </a:t>
            </a:r>
            <a:r>
              <a:rPr lang="en-US" dirty="0" err="1" smtClean="0"/>
              <a:t>upgraging</a:t>
            </a:r>
            <a:r>
              <a:rPr lang="en-US" dirty="0" smtClean="0"/>
              <a:t> &amp; type of </a:t>
            </a:r>
            <a:r>
              <a:rPr lang="en-US" dirty="0" err="1" smtClean="0"/>
              <a:t>bx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36572"/>
            <a:ext cx="8534400" cy="3615267"/>
          </a:xfrm>
        </p:spPr>
        <p:txBody>
          <a:bodyPr/>
          <a:lstStyle/>
          <a:p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upgrade 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rate to malignancy was 5.5 times higher with a 14 G CNB than with 10-12 G 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VAB (</a:t>
            </a:r>
            <a:r>
              <a:rPr lang="en-MY" sz="2400" dirty="0" err="1" smtClean="0">
                <a:latin typeface="Arial" charset="0"/>
                <a:ea typeface="Arial" charset="0"/>
                <a:cs typeface="Arial" charset="0"/>
              </a:rPr>
              <a:t>Seely</a:t>
            </a:r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 2017]</a:t>
            </a:r>
          </a:p>
          <a:p>
            <a:r>
              <a:rPr lang="en-MY" sz="2400" dirty="0" smtClean="0">
                <a:latin typeface="Arial" charset="0"/>
                <a:ea typeface="Arial" charset="0"/>
                <a:cs typeface="Arial" charset="0"/>
              </a:rPr>
              <a:t>Kim et al [ 2011]:  </a:t>
            </a:r>
            <a:r>
              <a:rPr lang="en-MY" sz="2400" dirty="0">
                <a:latin typeface="Arial" charset="0"/>
                <a:ea typeface="Arial" charset="0"/>
                <a:cs typeface="Arial" charset="0"/>
              </a:rPr>
              <a:t>a non-vacuum-assisted CNB approach was associated with a much higher upgrade rate than that of VAB (10.2% versus 0%).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3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lesion: follow-up option?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 err="1"/>
              <a:t>Kuehner</a:t>
            </a:r>
            <a:r>
              <a:rPr lang="en-MY" dirty="0"/>
              <a:t> et al </a:t>
            </a:r>
            <a:r>
              <a:rPr lang="en-MY" dirty="0" smtClean="0"/>
              <a:t>[2019</a:t>
            </a:r>
            <a:r>
              <a:rPr lang="en-MY" dirty="0"/>
              <a:t>] reported a cohort study of benign papillary lesions diagnosed by image-guided CNB between 2012 and 2013</a:t>
            </a:r>
            <a:r>
              <a:rPr lang="en-MY" dirty="0" smtClean="0"/>
              <a:t>.</a:t>
            </a:r>
          </a:p>
          <a:p>
            <a:r>
              <a:rPr lang="en-MY" dirty="0" smtClean="0"/>
              <a:t> </a:t>
            </a:r>
            <a:r>
              <a:rPr lang="en-MY" dirty="0"/>
              <a:t>Among 407 patients in this study, 327 (80%) underwent surgical excision and 61 (15%) had imaging follow-up. </a:t>
            </a:r>
            <a:endParaRPr lang="en-MY" dirty="0" smtClean="0"/>
          </a:p>
          <a:p>
            <a:r>
              <a:rPr lang="en-MY" dirty="0" smtClean="0"/>
              <a:t>The </a:t>
            </a:r>
            <a:r>
              <a:rPr lang="en-MY" dirty="0"/>
              <a:t>upgrade rate to cancer in the surgical excision group was low (3.4% were ductal carcinoma in situ, 2.4% were invasive cancers) and upgrades were more common among women older than 50, in those with palpable masses, lesions greater than 1 cm,  and lesions located more than 5 cm from the nipple</a:t>
            </a:r>
            <a:r>
              <a:rPr lang="en-MY" dirty="0" smtClean="0"/>
              <a:t>.</a:t>
            </a:r>
          </a:p>
          <a:p>
            <a:r>
              <a:rPr lang="en-MY" dirty="0" smtClean="0"/>
              <a:t> </a:t>
            </a:r>
            <a:r>
              <a:rPr lang="en-MY" dirty="0"/>
              <a:t>No cancers were diagnosed in the imaging follow-up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638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5163</TotalTime>
  <Words>501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Wingdings 3</vt:lpstr>
      <vt:lpstr>Arial</vt:lpstr>
      <vt:lpstr>Slice</vt:lpstr>
      <vt:lpstr>Benign mass before pregnancy,What should we do ?</vt:lpstr>
      <vt:lpstr>Fibroadeboma : risk of malignancy</vt:lpstr>
      <vt:lpstr>Natural history of fibroadenoma: highly variable</vt:lpstr>
      <vt:lpstr>Triple test  sensitivity  99.6%,specificity 62%</vt:lpstr>
      <vt:lpstr>PowerPoint Presentation</vt:lpstr>
      <vt:lpstr>PAPILLARY LESION : diagnosis</vt:lpstr>
      <vt:lpstr>PAPILLOMA :RISK OF UPGRADING</vt:lpstr>
      <vt:lpstr>Papillary lesion:risk of upgraging &amp; type of bx </vt:lpstr>
      <vt:lpstr>Papillary lesion: follow-up option?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Intramammary ln metastases</dc:title>
  <dc:creator>Microsoft Office User</dc:creator>
  <cp:lastModifiedBy>Microsoft Office User</cp:lastModifiedBy>
  <cp:revision>23</cp:revision>
  <dcterms:created xsi:type="dcterms:W3CDTF">2020-06-26T17:52:25Z</dcterms:created>
  <dcterms:modified xsi:type="dcterms:W3CDTF">2020-08-04T19:44:44Z</dcterms:modified>
</cp:coreProperties>
</file>