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8"/>
  </p:notesMasterIdLst>
  <p:sldIdLst>
    <p:sldId id="358" r:id="rId2"/>
    <p:sldId id="256" r:id="rId3"/>
    <p:sldId id="257" r:id="rId4"/>
    <p:sldId id="344" r:id="rId5"/>
    <p:sldId id="342" r:id="rId6"/>
    <p:sldId id="289" r:id="rId7"/>
    <p:sldId id="258" r:id="rId8"/>
    <p:sldId id="259" r:id="rId9"/>
    <p:sldId id="260" r:id="rId10"/>
    <p:sldId id="261" r:id="rId11"/>
    <p:sldId id="262" r:id="rId12"/>
    <p:sldId id="263" r:id="rId13"/>
    <p:sldId id="293" r:id="rId14"/>
    <p:sldId id="294" r:id="rId15"/>
    <p:sldId id="292" r:id="rId16"/>
    <p:sldId id="264" r:id="rId17"/>
    <p:sldId id="347" r:id="rId18"/>
    <p:sldId id="265" r:id="rId19"/>
    <p:sldId id="350" r:id="rId20"/>
    <p:sldId id="268" r:id="rId21"/>
    <p:sldId id="269" r:id="rId22"/>
    <p:sldId id="271" r:id="rId23"/>
    <p:sldId id="272" r:id="rId24"/>
    <p:sldId id="273" r:id="rId25"/>
    <p:sldId id="274" r:id="rId26"/>
    <p:sldId id="275" r:id="rId27"/>
    <p:sldId id="318" r:id="rId28"/>
    <p:sldId id="324" r:id="rId29"/>
    <p:sldId id="315" r:id="rId30"/>
    <p:sldId id="320" r:id="rId31"/>
    <p:sldId id="317" r:id="rId32"/>
    <p:sldId id="325" r:id="rId33"/>
    <p:sldId id="327" r:id="rId34"/>
    <p:sldId id="276" r:id="rId35"/>
    <p:sldId id="277" r:id="rId36"/>
    <p:sldId id="278" r:id="rId37"/>
    <p:sldId id="295" r:id="rId38"/>
    <p:sldId id="280" r:id="rId39"/>
    <p:sldId id="296" r:id="rId40"/>
    <p:sldId id="300" r:id="rId41"/>
    <p:sldId id="351" r:id="rId42"/>
    <p:sldId id="297" r:id="rId43"/>
    <p:sldId id="299" r:id="rId44"/>
    <p:sldId id="348" r:id="rId45"/>
    <p:sldId id="302" r:id="rId46"/>
    <p:sldId id="301" r:id="rId47"/>
    <p:sldId id="352" r:id="rId48"/>
    <p:sldId id="284" r:id="rId49"/>
    <p:sldId id="285" r:id="rId50"/>
    <p:sldId id="287" r:id="rId51"/>
    <p:sldId id="288" r:id="rId52"/>
    <p:sldId id="286" r:id="rId53"/>
    <p:sldId id="303" r:id="rId54"/>
    <p:sldId id="328" r:id="rId55"/>
    <p:sldId id="330" r:id="rId56"/>
    <p:sldId id="334" r:id="rId57"/>
    <p:sldId id="335" r:id="rId58"/>
    <p:sldId id="304" r:id="rId59"/>
    <p:sldId id="332" r:id="rId60"/>
    <p:sldId id="331" r:id="rId61"/>
    <p:sldId id="305" r:id="rId62"/>
    <p:sldId id="336" r:id="rId63"/>
    <p:sldId id="337" r:id="rId64"/>
    <p:sldId id="338" r:id="rId65"/>
    <p:sldId id="339" r:id="rId66"/>
    <p:sldId id="340" r:id="rId67"/>
    <p:sldId id="353" r:id="rId68"/>
    <p:sldId id="355" r:id="rId69"/>
    <p:sldId id="354" r:id="rId70"/>
    <p:sldId id="356" r:id="rId71"/>
    <p:sldId id="357" r:id="rId72"/>
    <p:sldId id="309" r:id="rId73"/>
    <p:sldId id="310" r:id="rId74"/>
    <p:sldId id="311" r:id="rId75"/>
    <p:sldId id="312" r:id="rId76"/>
    <p:sldId id="313" r:id="rId77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3818" autoAdjust="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BA5BF-AF1B-487C-AD9B-E975AED6A32D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CF21D-347F-4A9E-A14A-592A05AF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3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E9BD82-9CF6-424B-A6DC-5C09AC2BF92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425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10B08C-5F67-EF45-AA6C-DAAFEFE91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A34149DC-42D2-7341-A891-A12785DEB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ABBB216F-31F6-FF4C-8A00-3E9851E5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CAE46578-3CBB-8E40-88AB-9B5F587B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CD16B1CB-2250-1545-9119-FF846328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8862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B0C57B-EBB6-B240-A2F9-0DA6FED23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B014321F-79E9-4C42-B385-602DC085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88651A6E-8C6D-0F4A-8216-80419DD6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97EAA288-8F20-2543-A959-B38F635F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26CE6C2D-F457-4D41-86BB-C86D947E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130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7EAF88CE-A070-964C-B8C1-E1E98C00D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81A6B673-4E4B-E24D-AC5C-60FA24062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A03A60F4-A9B9-9B4E-B513-C68A13A4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B596638-1862-5E41-97E3-23DBAF1F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F595F22F-FBDC-8449-A038-7BA4610A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01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2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4F1DE-B007-4A96-969B-5F0DDC585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8867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AFE90A-53D8-6942-8DC9-4FA4ED7D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CEAB2042-7648-C444-857A-051979F3B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1C1E4561-B35D-9E46-AB5A-500BFBD1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5EC5F3D-4713-1C40-B5CA-1455B52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75E59794-D4A4-C044-8675-902B6D3E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341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ED6EAE-687F-8C45-B774-E74E1C7EE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906D941B-166D-BE4E-B118-870F636AD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7E57DB1-2C36-D44C-A1E0-F7F31958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49FC531C-0D07-624A-8A67-33C4658F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96262B95-641D-2F4A-AA20-04D178F2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373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5B6E6E-E29C-C045-87F2-28AEC557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0C15FE75-BFD9-1D4A-AC2F-C4C204522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75423A69-9F46-BC44-A662-1A486B31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C61A137F-28B0-B146-878C-DBEEDDD4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999E691D-F7D4-9F44-A20A-F09ADDF6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3B2928F1-457C-6341-AAAE-70F443BC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139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45C4EF-A937-9647-8422-F74F23BB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8F2189F4-DCD6-D746-BAEA-2E8B125D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F1C63AD9-F1F2-5041-96A5-305110B9F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90828806-E1C3-084A-9647-E655BD8C5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126B39DB-E558-0847-A08E-4BE7065F5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901A1E8B-7673-CD4B-9ED1-DAC30B2D1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538F1AC4-3BC7-1948-B6FC-54E3244D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CD4AC197-8AEF-E642-8BE9-5171240D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128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AF7C84-66A8-3946-B42B-6E36C703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D86C52DA-AE7B-1843-96E2-3247B8A5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D8540A24-A121-F346-A454-72D01D6B8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ED5D07A0-6384-1748-9B79-5D3AD885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148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8139436E-E444-4E44-A2BC-315197E7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3B81157C-6D18-BA46-AD81-27C7BD64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21D300A2-36E5-654D-A512-602D9F1F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361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1A080D-CC73-9544-801F-7A0B956F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06D11B16-EC23-9847-A249-33E64678E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C1F3F5DE-027C-DE46-8F24-59C516000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FAEBEEAD-785F-FD4F-A3D5-0B71571F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056C0401-EA0B-674A-945F-5325CC9E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FE987FFF-88DA-1841-9234-956516B43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758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DCCCC3-4BE4-A34A-8C37-D69E57382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6FAC4C65-67AC-E549-BD2A-631614E92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3F57E5B4-8CCC-9844-BFF4-74795D592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6A186ECC-2228-F348-A17D-42981364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D6AA9512-1042-114D-830F-FEDF881E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A6922F85-3FC6-E345-9460-2E0018C7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013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7FDCF25A-AD5E-CE41-A6A9-B8BE986C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D1819988-607A-044D-A6ED-60C6D6D0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8F8FFE3C-B4AB-D54A-B401-8638BAD81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31CF5-ED27-054C-B94C-CBB6C4FF336A}" type="datetimeFigureOut">
              <a:rPr lang="fa-IR"/>
              <a:t>08/03/1443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89912878-73BA-0B40-ADBD-10C2CDF4A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497BC4DE-7AC4-0046-B904-2203710D5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DC5B0-6190-404C-A3DB-F358403C93D1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021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fi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12192000" cy="6858000"/>
          </a:xfrm>
          <a:prstGeom prst="rect">
            <a:avLst/>
          </a:prstGeom>
          <a:ln>
            <a:solidFill>
              <a:srgbClr val="E2E64A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51" y="1776549"/>
            <a:ext cx="8251372" cy="3899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52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C3D42D-9C6B-354F-9631-351CB845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/>
              <a:t>لندمارک مهم ساکروم :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34E4DD34-378C-D141-A46D-6D50DE08AF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a-IR" dirty="0"/>
              <a:t>Sacral promontory  :</a:t>
            </a:r>
          </a:p>
          <a:p>
            <a:endParaRPr lang="fa-IR" dirty="0"/>
          </a:p>
          <a:p>
            <a:r>
              <a:rPr lang="fa-IR" dirty="0"/>
              <a:t>برجسته ترین و قدامی ترین زائده ساکروم (</a:t>
            </a:r>
            <a:r>
              <a:rPr lang="en-US" dirty="0"/>
              <a:t>S1</a:t>
            </a:r>
            <a:r>
              <a:rPr lang="fa-IR" dirty="0"/>
              <a:t>) که درست در زیرمحل دو شاخه شدن شریانهای ایلیاک مشترک قرار دارد</a:t>
            </a:r>
          </a:p>
          <a:p>
            <a:endParaRPr lang="fa-IR" dirty="0"/>
          </a:p>
          <a:p>
            <a:r>
              <a:rPr lang="fa-IR" dirty="0"/>
              <a:t>لندمارک مهم در ساکرال کولپوپکسی، نورکتومی پره ساکرال ، لنفادنکتومی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637629"/>
            <a:ext cx="6075218" cy="443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1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829159-BC89-0144-87E3-9B4145392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73691" cy="1325563"/>
          </a:xfrm>
        </p:spPr>
        <p:txBody>
          <a:bodyPr>
            <a:normAutofit/>
          </a:bodyPr>
          <a:lstStyle/>
          <a:p>
            <a:r>
              <a:rPr lang="fa-IR" sz="4000" dirty="0"/>
              <a:t>لیگامانهای مهم لگن استخوانی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33BD252A-4AF3-1E4D-9C77-D4E1B2D6A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1691" y="1825625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FF0000"/>
                </a:solidFill>
              </a:rPr>
              <a:t>لیگامان کوپر ( پکتینه آل ) :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fa-IR" dirty="0"/>
              <a:t>گسترش در طول خط پکتینه آل</a:t>
            </a:r>
          </a:p>
          <a:p>
            <a:pPr marL="0" indent="0">
              <a:buNone/>
            </a:pPr>
            <a:r>
              <a:rPr lang="fa-IR" dirty="0"/>
              <a:t> </a:t>
            </a:r>
            <a:r>
              <a:rPr lang="en-US" dirty="0"/>
              <a:t>  </a:t>
            </a:r>
            <a:r>
              <a:rPr lang="fa-IR" dirty="0"/>
              <a:t> مورد استفاده در ساسپنشن مثانه  (Burch)</a:t>
            </a:r>
          </a:p>
          <a:p>
            <a:r>
              <a:rPr lang="fa-IR" dirty="0"/>
              <a:t> </a:t>
            </a:r>
            <a:r>
              <a:rPr lang="fa-IR" dirty="0">
                <a:solidFill>
                  <a:srgbClr val="FF0000"/>
                </a:solidFill>
              </a:rPr>
              <a:t>لیگامان ساکرواسپینوس  :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fa-IR" dirty="0"/>
              <a:t>بخش لیگامانی شده عضله کوکسیژئوس است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fa-IR" dirty="0"/>
              <a:t>با رکتال پیلار از فضای رکتوواژینال جدا می شود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fa-IR" dirty="0"/>
              <a:t>استفاده در ساسپنشن واژن (SSLS)</a:t>
            </a:r>
          </a:p>
          <a:p>
            <a:r>
              <a:rPr lang="fa-IR" dirty="0">
                <a:solidFill>
                  <a:srgbClr val="FF0000"/>
                </a:solidFill>
              </a:rPr>
              <a:t>لیگامان ساکروتوبروس  :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fa-IR" dirty="0"/>
              <a:t>در محل اتصال به لترال ساکروم با لیگامان </a:t>
            </a:r>
            <a:r>
              <a:rPr lang="en-US" dirty="0"/>
              <a:t>      </a:t>
            </a:r>
            <a:r>
              <a:rPr lang="fa-IR" dirty="0"/>
              <a:t>     ساکرواسپینوس در هم می آمیزد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fa-IR" dirty="0"/>
              <a:t>درخلف عصب پودندال و عروق پودندال داخلی و      عروق ایلئا‌ک تحتانی قرار دارد</a:t>
            </a:r>
            <a:r>
              <a:rPr lang="en-US" dirty="0"/>
              <a:t> </a:t>
            </a:r>
            <a:endParaRPr lang="fa-IR" dirty="0"/>
          </a:p>
        </p:txBody>
      </p:sp>
      <p:pic>
        <p:nvPicPr>
          <p:cNvPr id="7" name="Content Placeholder 3"/>
          <p:cNvPicPr>
            <a:picLocks noGrp="1"/>
          </p:cNvPicPr>
          <p:nvPr>
            <p:ph sz="half" idx="1"/>
          </p:nvPr>
        </p:nvPicPr>
        <p:blipFill rotWithShape="1">
          <a:blip r:embed="rId2" cstate="print"/>
          <a:srcRect l="28846" t="29103" r="31621" b="11111"/>
          <a:stretch/>
        </p:blipFill>
        <p:spPr bwMode="auto">
          <a:xfrm>
            <a:off x="0" y="1027906"/>
            <a:ext cx="6359236" cy="5830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090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708CBE-A09D-8B48-AC7B-FB7B5EBC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/>
              <a:t>سوراخهای لگن استخوانی:</a:t>
            </a:r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97C4E574-42AB-C246-AF7B-C2B0C00539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77" y="1253331"/>
            <a:ext cx="3073564" cy="4351338"/>
          </a:xfrm>
        </p:spPr>
      </p:pic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55475228-3B09-0945-A2CC-90A85F1AD1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a-IR"/>
              <a:t>سوراخ سیاتیک بزرگ </a:t>
            </a:r>
          </a:p>
          <a:p>
            <a:endParaRPr lang="fa-IR"/>
          </a:p>
          <a:p>
            <a:endParaRPr lang="fa-IR"/>
          </a:p>
          <a:p>
            <a:r>
              <a:rPr lang="fa-IR"/>
              <a:t>سوراخ سیاتیک کوچک</a:t>
            </a:r>
          </a:p>
          <a:p>
            <a:r>
              <a:rPr lang="fa-IR"/>
              <a:t> (خار ایسکیال حد فاصل دو سوراخ سیاتیک بزرگ و کوچک است)</a:t>
            </a:r>
          </a:p>
          <a:p>
            <a:endParaRPr lang="fa-IR"/>
          </a:p>
          <a:p>
            <a:r>
              <a:rPr lang="fa-IR"/>
              <a:t>سوراخ اوبتراتور : محل عبور باندل عصبی- عروقی اوبتراتور </a:t>
            </a:r>
          </a:p>
        </p:txBody>
      </p:sp>
    </p:spTree>
    <p:extLst>
      <p:ext uri="{BB962C8B-B14F-4D97-AF65-F5344CB8AC3E}">
        <p14:creationId xmlns:p14="http://schemas.microsoft.com/office/powerpoint/2010/main" val="2662520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964" y="637309"/>
            <a:ext cx="7190508" cy="692727"/>
          </a:xfrm>
        </p:spPr>
        <p:txBody>
          <a:bodyPr>
            <a:noAutofit/>
          </a:bodyPr>
          <a:lstStyle/>
          <a:p>
            <a:pPr lvl="0"/>
            <a:r>
              <a:rPr lang="fa-IR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a-IR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Obturator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Foramen</a:t>
            </a:r>
            <a:r>
              <a:rPr lang="fa-IR" sz="3200" b="1" dirty="0"/>
              <a:t> حفرات (سوراخ) لگن:        </a:t>
            </a:r>
            <a:br>
              <a:rPr lang="fa-IR" sz="3200" b="1" dirty="0"/>
            </a:br>
            <a:r>
              <a:rPr lang="fa-IR" sz="3200" b="1" dirty="0"/>
              <a:t/>
            </a:r>
            <a:br>
              <a:rPr lang="fa-IR" sz="3200" b="1" dirty="0"/>
            </a:br>
            <a:r>
              <a:rPr lang="fa-IR" sz="3200" b="1" dirty="0"/>
              <a:t/>
            </a:r>
            <a:br>
              <a:rPr lang="fa-IR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564582" y="1722654"/>
            <a:ext cx="3581400" cy="1371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a-IR" sz="2000" b="1" dirty="0"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عروق و عصب اوبتراتور از قسمت فوقانی خارجی سوراخ اوبتراتور عبور می کنند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i="1" dirty="0"/>
          </a:p>
        </p:txBody>
      </p:sp>
      <p:pic>
        <p:nvPicPr>
          <p:cNvPr id="5" name="Picture 4" descr="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1143001"/>
            <a:ext cx="6885709" cy="55764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1752601" y="5257801"/>
            <a:ext cx="1233971" cy="3570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5001" y="4267200"/>
            <a:ext cx="1233971" cy="468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6476" r="14667" b="6144"/>
          <a:stretch/>
        </p:blipFill>
        <p:spPr>
          <a:xfrm>
            <a:off x="7526022" y="3685310"/>
            <a:ext cx="3657600" cy="2227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1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6224555" cy="6187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8617" y="298268"/>
            <a:ext cx="5220963" cy="1066800"/>
          </a:xfrm>
        </p:spPr>
        <p:txBody>
          <a:bodyPr>
            <a:noAutofit/>
          </a:bodyPr>
          <a:lstStyle/>
          <a:p>
            <a:pPr rtl="1"/>
            <a:r>
              <a:rPr lang="fa-IR" sz="3200" b="1" dirty="0">
                <a:solidFill>
                  <a:srgbClr val="FF0000"/>
                </a:solidFill>
              </a:rPr>
              <a:t>سوراخ سیاتیک بزرگ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495581" y="1745673"/>
            <a:ext cx="5334000" cy="48604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1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</a:rPr>
              <a:t>ساختارهای زیراز آن عبور می کند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عضله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a-IR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پریفورمیس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اعصاب و عروق گلوتئال فوقانی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اعصاب و عروق گلوتئالی تحتانی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عصب سیاتیک </a:t>
            </a:r>
            <a:r>
              <a:rPr lang="fa-IR" sz="2000" b="1" dirty="0">
                <a:latin typeface="Calibri" panose="020F0502020204030204" pitchFamily="34" charset="0"/>
                <a:ea typeface="Calibri" panose="020F0502020204030204" pitchFamily="34" charset="0"/>
              </a:rPr>
              <a:t>،</a:t>
            </a: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 عصب عضله چهارسر ران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>
                <a:latin typeface="Arial" panose="020B0604020202020204" pitchFamily="34" charset="0"/>
                <a:ea typeface="Calibri" panose="020F0502020204030204" pitchFamily="34" charset="0"/>
              </a:rPr>
              <a:t>عصب جلدی رانی خلفی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عصب </a:t>
            </a:r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عضله </a:t>
            </a: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اوبتراتور داخلی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2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</a:rPr>
              <a:t>عروق و اعصاب پودندال داخلی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9498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سوراخ سیاتیک کوچک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90254" y="1690688"/>
            <a:ext cx="82296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81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7D0C72-9009-E447-BEB5-E77241DF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پری سرویکال رینگ: </a:t>
            </a:r>
            <a:endParaRPr lang="fa-IR"/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E79402B8-56C5-AA41-ACC3-11318836C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1949" y="1825624"/>
            <a:ext cx="4871852" cy="414646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اتصال</a:t>
            </a:r>
            <a:r>
              <a:rPr lang="en-US" dirty="0"/>
              <a:t> </a:t>
            </a:r>
            <a:r>
              <a:rPr lang="en-US" dirty="0" err="1"/>
              <a:t>سه</a:t>
            </a:r>
            <a:r>
              <a:rPr lang="en-US" dirty="0"/>
              <a:t> </a:t>
            </a:r>
            <a:r>
              <a:rPr lang="en-US" dirty="0" err="1"/>
              <a:t>جفت</a:t>
            </a:r>
            <a:r>
              <a:rPr lang="en-US" dirty="0"/>
              <a:t> </a:t>
            </a:r>
            <a:r>
              <a:rPr lang="en-US" dirty="0" err="1"/>
              <a:t>لیگامان</a:t>
            </a:r>
            <a:r>
              <a:rPr lang="en-US" dirty="0"/>
              <a:t>  </a:t>
            </a:r>
            <a:r>
              <a:rPr lang="fa-IR" dirty="0"/>
              <a:t>(</a:t>
            </a:r>
            <a:r>
              <a:rPr lang="en-US" dirty="0" err="1"/>
              <a:t>یوتروساکرال،کاردینال</a:t>
            </a:r>
            <a:r>
              <a:rPr lang="en-US" dirty="0"/>
              <a:t>، </a:t>
            </a:r>
            <a:r>
              <a:rPr lang="en-US" dirty="0" err="1"/>
              <a:t>پوبوسرویکال</a:t>
            </a:r>
            <a:r>
              <a:rPr lang="en-US" dirty="0"/>
              <a:t>(</a:t>
            </a:r>
          </a:p>
          <a:p>
            <a:pPr marL="0" indent="0">
              <a:buNone/>
            </a:pPr>
            <a:r>
              <a:rPr lang="fa-IR" dirty="0"/>
              <a:t>  </a:t>
            </a:r>
            <a:r>
              <a:rPr lang="en-US" dirty="0"/>
              <a:t>و </a:t>
            </a:r>
            <a:r>
              <a:rPr lang="en-US" dirty="0" err="1"/>
              <a:t>دو</a:t>
            </a:r>
            <a:r>
              <a:rPr lang="en-US" dirty="0"/>
              <a:t> </a:t>
            </a:r>
            <a:r>
              <a:rPr lang="en-US" dirty="0" err="1"/>
              <a:t>سپتوم</a:t>
            </a:r>
            <a:r>
              <a:rPr lang="en-US" dirty="0"/>
              <a:t>  </a:t>
            </a:r>
            <a:r>
              <a:rPr lang="en-US" dirty="0" err="1"/>
              <a:t>پوبوسرویکال</a:t>
            </a:r>
            <a:r>
              <a:rPr lang="en-US" dirty="0"/>
              <a:t> و </a:t>
            </a:r>
            <a:r>
              <a:rPr lang="en-US" dirty="0" err="1"/>
              <a:t>رکتوواژینال</a:t>
            </a:r>
            <a:r>
              <a:rPr lang="en-US" dirty="0"/>
              <a:t>  </a:t>
            </a:r>
            <a:r>
              <a:rPr lang="fa-IR" dirty="0"/>
              <a:t>    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سرویکس</a:t>
            </a:r>
            <a:r>
              <a:rPr lang="en-US" dirty="0"/>
              <a:t> 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محاذات</a:t>
            </a:r>
            <a:r>
              <a:rPr lang="en-US" dirty="0"/>
              <a:t> </a:t>
            </a:r>
            <a:r>
              <a:rPr lang="en-US" dirty="0" err="1"/>
              <a:t>خارهای</a:t>
            </a:r>
            <a:r>
              <a:rPr lang="en-US" dirty="0"/>
              <a:t> </a:t>
            </a:r>
            <a:r>
              <a:rPr lang="en-US" dirty="0" err="1"/>
              <a:t>ایسکیال</a:t>
            </a:r>
            <a:r>
              <a:rPr lang="en-US" dirty="0"/>
              <a:t> </a:t>
            </a:r>
            <a:r>
              <a:rPr lang="fa-IR" dirty="0"/>
              <a:t>    </a:t>
            </a:r>
            <a:r>
              <a:rPr lang="en-US" dirty="0" err="1"/>
              <a:t>پری</a:t>
            </a:r>
            <a:r>
              <a:rPr lang="en-US" dirty="0"/>
              <a:t> </a:t>
            </a:r>
            <a:r>
              <a:rPr lang="en-US" dirty="0" err="1"/>
              <a:t>سرویکال</a:t>
            </a:r>
            <a:r>
              <a:rPr lang="en-US" dirty="0"/>
              <a:t>  </a:t>
            </a:r>
            <a:r>
              <a:rPr lang="en-US" dirty="0" err="1"/>
              <a:t>رینگ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وجود</a:t>
            </a:r>
            <a:r>
              <a:rPr lang="en-US" dirty="0"/>
              <a:t>  </a:t>
            </a:r>
            <a:r>
              <a:rPr lang="en-US" dirty="0" err="1"/>
              <a:t>می‌آید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پری</a:t>
            </a:r>
            <a:r>
              <a:rPr lang="en-US" dirty="0"/>
              <a:t> </a:t>
            </a:r>
            <a:r>
              <a:rPr lang="en-US" dirty="0" err="1"/>
              <a:t>سرویکال</a:t>
            </a:r>
            <a:r>
              <a:rPr lang="en-US" dirty="0"/>
              <a:t> </a:t>
            </a:r>
            <a:r>
              <a:rPr lang="en-US" dirty="0" err="1"/>
              <a:t>رینگ</a:t>
            </a:r>
            <a:r>
              <a:rPr lang="en-US" dirty="0"/>
              <a:t> </a:t>
            </a:r>
            <a:r>
              <a:rPr lang="en-US" dirty="0" err="1"/>
              <a:t>حدفاصل</a:t>
            </a:r>
            <a:r>
              <a:rPr lang="en-US" dirty="0"/>
              <a:t>  </a:t>
            </a:r>
            <a:r>
              <a:rPr lang="en-US" dirty="0" err="1"/>
              <a:t>بخشهای</a:t>
            </a:r>
            <a:r>
              <a:rPr lang="en-US" dirty="0"/>
              <a:t> </a:t>
            </a:r>
            <a:r>
              <a:rPr lang="en-US" dirty="0" err="1"/>
              <a:t>سوپراواژینال</a:t>
            </a:r>
            <a:r>
              <a:rPr lang="en-US" dirty="0"/>
              <a:t> </a:t>
            </a:r>
            <a:r>
              <a:rPr lang="en-US" dirty="0" err="1"/>
              <a:t>واینتراواژینال</a:t>
            </a:r>
            <a:r>
              <a:rPr lang="en-US" dirty="0"/>
              <a:t> </a:t>
            </a:r>
            <a:r>
              <a:rPr lang="en-US" dirty="0" err="1"/>
              <a:t>سرویکس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. 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1825624"/>
            <a:ext cx="5964382" cy="46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7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9006" y="365125"/>
            <a:ext cx="11144794" cy="1325563"/>
          </a:xfrm>
        </p:spPr>
        <p:txBody>
          <a:bodyPr/>
          <a:lstStyle/>
          <a:p>
            <a:r>
              <a:rPr lang="en-US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 theory in pelvic floor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44137" y="1690688"/>
            <a:ext cx="5917473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This theory states that prolapse</a:t>
            </a:r>
          </a:p>
          <a:p>
            <a:pPr marL="0" indent="0"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and most </a:t>
            </a:r>
            <a:r>
              <a:rPr lang="en-US" dirty="0">
                <a:solidFill>
                  <a:srgbClr val="FF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pelvic floor symptoms </a:t>
            </a: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such as urinary stress , Urge, abnormal bowel and bladder emptying and some forms of pelvic pain , from</a:t>
            </a:r>
            <a:r>
              <a:rPr lang="en-US" dirty="0">
                <a:solidFill>
                  <a:srgbClr val="FF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laxity in the vagina or its supporting ligaments </a:t>
            </a: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mainly arise , for different reasons,, a result of altered connective tissue . Damaged ligaments</a:t>
            </a:r>
          </a:p>
          <a:p>
            <a:pPr marL="0" indent="0"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weaken the force of muscle contraction ,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causing  prolapse and abnormal bladder and bowel symptoms.</a:t>
            </a:r>
          </a:p>
          <a:p>
            <a:pPr marL="0" indent="0">
              <a:buNone/>
            </a:pPr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62" y="1690688"/>
            <a:ext cx="5181600" cy="4308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643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D746E6-CD6B-6544-9C7D-F7C2CB27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فاشیای پوبوسرویکال و رکتوواژینال  :</a:t>
            </a:r>
            <a:endParaRPr lang="fa-IR"/>
          </a:p>
        </p:txBody>
      </p:sp>
      <p:pic>
        <p:nvPicPr>
          <p:cNvPr id="6" name="تصویر 6">
            <a:extLst>
              <a:ext uri="{FF2B5EF4-FFF2-40B4-BE49-F238E27FC236}">
                <a16:creationId xmlns:a16="http://schemas.microsoft.com/office/drawing/2014/main" id="{48791C98-E8E2-7243-9877-44B87C7B08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17" y="2375942"/>
            <a:ext cx="4119253" cy="3676918"/>
          </a:xfrm>
        </p:spPr>
      </p:pic>
      <p:pic>
        <p:nvPicPr>
          <p:cNvPr id="5" name="تصویر 5">
            <a:extLst>
              <a:ext uri="{FF2B5EF4-FFF2-40B4-BE49-F238E27FC236}">
                <a16:creationId xmlns:a16="http://schemas.microsoft.com/office/drawing/2014/main" id="{428D0611-60F2-F641-A8BA-F937A2691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111496"/>
            <a:ext cx="5652455" cy="4123050"/>
          </a:xfrm>
        </p:spPr>
      </p:pic>
      <p:pic>
        <p:nvPicPr>
          <p:cNvPr id="7" name="تصویر 7">
            <a:extLst>
              <a:ext uri="{FF2B5EF4-FFF2-40B4-BE49-F238E27FC236}">
                <a16:creationId xmlns:a16="http://schemas.microsoft.com/office/drawing/2014/main" id="{E9DE42E6-D21A-9B43-A921-1D909D00F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17" y="365125"/>
            <a:ext cx="2402172" cy="180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0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/>
          <a:srcRect l="32999" t="20799" r="33101" b="27467"/>
          <a:stretch>
            <a:fillRect/>
          </a:stretch>
        </p:blipFill>
        <p:spPr bwMode="auto">
          <a:xfrm>
            <a:off x="5291144" y="1143011"/>
            <a:ext cx="51657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1703388" y="2276480"/>
            <a:ext cx="33845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lateral attachments of the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pubocervical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fascia (PCF) and the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rectovaginal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fascia (RVF) to the pelvic sidewall. Also shown are the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arcus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tendineus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fascia pelvis (ATFP),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arcus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tendineus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fasciae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rectovaginalis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(ATFRV), and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ischial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spine (IS).</a:t>
            </a:r>
            <a:endParaRPr lang="fa-I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62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9ECCA-EA89-2040-8EE1-4096C06FE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4000"/>
              <a:t>آناتومی فانکشنال لگن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0E54F735-FA6E-DE49-88F3-4BE1199E7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59382"/>
            <a:ext cx="9144000" cy="1607126"/>
          </a:xfrm>
        </p:spPr>
        <p:txBody>
          <a:bodyPr/>
          <a:lstStyle/>
          <a:p>
            <a:r>
              <a:rPr lang="fa-IR" dirty="0"/>
              <a:t>دکتر فاطمه مستعان</a:t>
            </a:r>
          </a:p>
          <a:p>
            <a:r>
              <a:rPr lang="fa-IR" dirty="0"/>
              <a:t>فلوشیپ اختلالات کف لگن</a:t>
            </a:r>
          </a:p>
        </p:txBody>
      </p:sp>
    </p:spTree>
    <p:extLst>
      <p:ext uri="{BB962C8B-B14F-4D97-AF65-F5344CB8AC3E}">
        <p14:creationId xmlns:p14="http://schemas.microsoft.com/office/powerpoint/2010/main" val="82685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B830DC-6D5B-754E-A572-43FADE73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rgbClr val="C00000"/>
                </a:solidFill>
              </a:rPr>
              <a:t>عضلات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لگن</a:t>
            </a:r>
            <a:r>
              <a:rPr lang="en-US" sz="4000" dirty="0">
                <a:solidFill>
                  <a:srgbClr val="C00000"/>
                </a:solidFill>
              </a:rPr>
              <a:t> :</a:t>
            </a:r>
            <a:endParaRPr lang="fa-IR" sz="4000" dirty="0">
              <a:solidFill>
                <a:srgbClr val="C00000"/>
              </a:solidFill>
            </a:endParaRP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5BD75CD1-5F8D-8B4E-8E5D-DB9B83FAE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V="1">
            <a:off x="838200" y="1690688"/>
            <a:ext cx="646216" cy="134937"/>
          </a:xfrm>
        </p:spPr>
        <p:txBody>
          <a:bodyPr>
            <a:normAutofit fontScale="25000" lnSpcReduction="20000"/>
          </a:bodyPr>
          <a:lstStyle/>
          <a:p>
            <a:endParaRPr lang="fa-IR"/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E0CF6E1D-46EA-3744-B230-88321352C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782783" y="1825625"/>
            <a:ext cx="11617037" cy="4363397"/>
          </a:xfrm>
        </p:spPr>
        <p:txBody>
          <a:bodyPr>
            <a:normAutofit fontScale="25000" lnSpcReduction="20000"/>
          </a:bodyPr>
          <a:lstStyle/>
          <a:p>
            <a:r>
              <a:rPr lang="en-US" sz="13200" dirty="0" err="1"/>
              <a:t>عضلات</a:t>
            </a:r>
            <a:r>
              <a:rPr lang="en-US" sz="13200" dirty="0"/>
              <a:t> </a:t>
            </a:r>
            <a:r>
              <a:rPr lang="en-US" sz="13200" dirty="0" err="1"/>
              <a:t>دیواره</a:t>
            </a:r>
            <a:r>
              <a:rPr lang="en-US" sz="13200" dirty="0"/>
              <a:t> </a:t>
            </a:r>
            <a:r>
              <a:rPr lang="en-US" sz="13200" dirty="0" err="1"/>
              <a:t>جانبي</a:t>
            </a:r>
            <a:r>
              <a:rPr lang="en-US" sz="13200" dirty="0"/>
              <a:t>  </a:t>
            </a:r>
            <a:r>
              <a:rPr lang="en-US" sz="13200" dirty="0" err="1"/>
              <a:t>لگن</a:t>
            </a:r>
            <a:r>
              <a:rPr lang="en-US" sz="13200" dirty="0"/>
              <a:t> </a:t>
            </a:r>
            <a:endParaRPr lang="fa-IR" sz="13200" dirty="0"/>
          </a:p>
          <a:p>
            <a:endParaRPr lang="fa-IR" sz="13200" dirty="0"/>
          </a:p>
          <a:p>
            <a:endParaRPr lang="en-US" dirty="0"/>
          </a:p>
          <a:p>
            <a:r>
              <a:rPr lang="en-US" sz="12800" dirty="0" err="1"/>
              <a:t>عضلات</a:t>
            </a:r>
            <a:r>
              <a:rPr lang="en-US" sz="12800" dirty="0"/>
              <a:t> </a:t>
            </a:r>
            <a:r>
              <a:rPr lang="en-US" sz="12800" dirty="0" err="1"/>
              <a:t>کف</a:t>
            </a:r>
            <a:r>
              <a:rPr lang="en-US" sz="12800" dirty="0"/>
              <a:t> </a:t>
            </a:r>
            <a:r>
              <a:rPr lang="en-US" sz="12800" dirty="0" err="1"/>
              <a:t>لگن</a:t>
            </a:r>
            <a:endParaRPr lang="fa-IR" sz="12800" dirty="0"/>
          </a:p>
          <a:p>
            <a:endParaRPr lang="fa-IR" sz="12800" dirty="0"/>
          </a:p>
          <a:p>
            <a:endParaRPr lang="en-US" dirty="0"/>
          </a:p>
          <a:p>
            <a:r>
              <a:rPr lang="en-US" sz="12800" dirty="0" err="1"/>
              <a:t>عضلات</a:t>
            </a:r>
            <a:r>
              <a:rPr lang="en-US" sz="12800" dirty="0"/>
              <a:t> </a:t>
            </a:r>
            <a:r>
              <a:rPr lang="en-US" sz="12800" dirty="0" err="1"/>
              <a:t>پرینه</a:t>
            </a:r>
            <a:r>
              <a:rPr lang="en-US" sz="12800" dirty="0"/>
              <a:t>  :</a:t>
            </a:r>
            <a:r>
              <a:rPr lang="en-US" sz="12800" dirty="0" err="1"/>
              <a:t>عضلات</a:t>
            </a:r>
            <a:r>
              <a:rPr lang="en-US" sz="12800" dirty="0"/>
              <a:t> </a:t>
            </a:r>
            <a:r>
              <a:rPr lang="en-US" sz="12800" dirty="0" err="1"/>
              <a:t>مثلث</a:t>
            </a:r>
            <a:r>
              <a:rPr lang="en-US" sz="12800" dirty="0"/>
              <a:t> </a:t>
            </a:r>
            <a:r>
              <a:rPr lang="en-US" sz="12800" dirty="0" err="1"/>
              <a:t>اوروژنیتال</a:t>
            </a:r>
            <a:r>
              <a:rPr lang="fa-IR" sz="12800" dirty="0"/>
              <a:t>(</a:t>
            </a:r>
            <a:r>
              <a:rPr lang="en-US" sz="12800" dirty="0" err="1"/>
              <a:t>سطحی</a:t>
            </a:r>
            <a:r>
              <a:rPr lang="en-US" sz="12800" dirty="0"/>
              <a:t> و </a:t>
            </a:r>
            <a:r>
              <a:rPr lang="en-US" sz="12800" dirty="0" err="1"/>
              <a:t>عمقی</a:t>
            </a:r>
            <a:r>
              <a:rPr lang="fa-IR" sz="12800" dirty="0"/>
              <a:t>)</a:t>
            </a:r>
            <a:r>
              <a:rPr lang="en-US" sz="12800" dirty="0"/>
              <a:t> </a:t>
            </a:r>
            <a:r>
              <a:rPr lang="en-US" sz="12800" dirty="0" err="1"/>
              <a:t>ومثلث</a:t>
            </a:r>
            <a:r>
              <a:rPr lang="en-US" sz="12800" dirty="0"/>
              <a:t> </a:t>
            </a:r>
            <a:r>
              <a:rPr lang="en-US" sz="12800" dirty="0" err="1"/>
              <a:t>آنال</a:t>
            </a:r>
            <a:endParaRPr lang="en-US" sz="12800" dirty="0"/>
          </a:p>
        </p:txBody>
      </p:sp>
    </p:spTree>
    <p:extLst>
      <p:ext uri="{BB962C8B-B14F-4D97-AF65-F5344CB8AC3E}">
        <p14:creationId xmlns:p14="http://schemas.microsoft.com/office/powerpoint/2010/main" val="212475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1074AC-1AC7-EF4E-A1B9-F12D5E5F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890" y="28644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عضلات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دیواره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جانبی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لگن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: </a:t>
            </a:r>
            <a:r>
              <a:rPr lang="en-US" sz="4000" dirty="0" err="1"/>
              <a:t>ایلیوپسواس</a:t>
            </a:r>
            <a:r>
              <a:rPr lang="en-US" sz="4000" dirty="0"/>
              <a:t> ، </a:t>
            </a:r>
            <a:r>
              <a:rPr lang="en-US" sz="4000" dirty="0" err="1"/>
              <a:t>اوبتراتور</a:t>
            </a:r>
            <a:r>
              <a:rPr lang="en-US" sz="4000" dirty="0"/>
              <a:t> </a:t>
            </a:r>
            <a:r>
              <a:rPr lang="en-US" sz="4000" dirty="0" err="1"/>
              <a:t>داخلي</a:t>
            </a:r>
            <a:r>
              <a:rPr lang="en-US" sz="4000" dirty="0"/>
              <a:t>  </a:t>
            </a:r>
            <a:r>
              <a:rPr lang="en-US" sz="4000" dirty="0" err="1"/>
              <a:t>وپیریفورمیس</a:t>
            </a:r>
            <a:r>
              <a:rPr lang="en-US" sz="4000" dirty="0"/>
              <a:t> </a:t>
            </a:r>
            <a:endParaRPr lang="fa-IR" sz="4000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3D2E6A02-6A37-0C42-8897-C64C8D1D9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6" y="1710029"/>
            <a:ext cx="3200785" cy="2079835"/>
          </a:xfrm>
        </p:spPr>
      </p:pic>
      <p:pic>
        <p:nvPicPr>
          <p:cNvPr id="6" name="تصویر 6">
            <a:extLst>
              <a:ext uri="{FF2B5EF4-FFF2-40B4-BE49-F238E27FC236}">
                <a16:creationId xmlns:a16="http://schemas.microsoft.com/office/drawing/2014/main" id="{58150036-97A3-5440-90D1-EC342BCD2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16" y="4346676"/>
            <a:ext cx="2745815" cy="2193747"/>
          </a:xfrm>
          <a:prstGeom prst="rect">
            <a:avLst/>
          </a:prstGeom>
        </p:spPr>
      </p:pic>
      <p:pic>
        <p:nvPicPr>
          <p:cNvPr id="7" name="تصویر 7">
            <a:extLst>
              <a:ext uri="{FF2B5EF4-FFF2-40B4-BE49-F238E27FC236}">
                <a16:creationId xmlns:a16="http://schemas.microsoft.com/office/drawing/2014/main" id="{9657971D-7B74-2A40-A5A9-8A25340B3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9" y="1725756"/>
            <a:ext cx="3200785" cy="2053093"/>
          </a:xfrm>
          <a:prstGeom prst="rect">
            <a:avLst/>
          </a:prstGeom>
        </p:spPr>
      </p:pic>
      <p:pic>
        <p:nvPicPr>
          <p:cNvPr id="8" name="تصویر 8">
            <a:extLst>
              <a:ext uri="{FF2B5EF4-FFF2-40B4-BE49-F238E27FC236}">
                <a16:creationId xmlns:a16="http://schemas.microsoft.com/office/drawing/2014/main" id="{A21CBE3A-C05E-3844-ACE3-2B12FFD02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10" y="4350053"/>
            <a:ext cx="2797027" cy="2193746"/>
          </a:xfrm>
          <a:prstGeom prst="rect">
            <a:avLst/>
          </a:prstGeom>
        </p:spPr>
      </p:pic>
      <p:pic>
        <p:nvPicPr>
          <p:cNvPr id="9" name="تصویر 9">
            <a:extLst>
              <a:ext uri="{FF2B5EF4-FFF2-40B4-BE49-F238E27FC236}">
                <a16:creationId xmlns:a16="http://schemas.microsoft.com/office/drawing/2014/main" id="{55058FFA-5DC6-CA4C-B5E6-64D2FB08A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24" y="1529704"/>
            <a:ext cx="4136966" cy="49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C65E36-3A76-8C44-AC6D-228F978C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عضلات</a:t>
            </a:r>
            <a:r>
              <a:rPr lang="en-US" sz="4000" b="1" dirty="0"/>
              <a:t> </a:t>
            </a:r>
            <a:r>
              <a:rPr lang="en-US" sz="4000" b="1" dirty="0" err="1"/>
              <a:t>کف</a:t>
            </a:r>
            <a:r>
              <a:rPr lang="en-US" sz="4000" b="1" dirty="0"/>
              <a:t> </a:t>
            </a:r>
            <a:r>
              <a:rPr lang="en-US" sz="4000" b="1" dirty="0" err="1"/>
              <a:t>لگن</a:t>
            </a:r>
            <a:r>
              <a:rPr lang="en-US" sz="4000" b="1" dirty="0"/>
              <a:t>  </a:t>
            </a:r>
            <a:r>
              <a:rPr lang="en-US" sz="4000" dirty="0"/>
              <a:t>: </a:t>
            </a:r>
            <a:endParaRPr lang="fa-IR" sz="4000" dirty="0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3A0AD213-1453-5D49-8EAC-9F7FEBD8BC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کوکسیژئوس</a:t>
            </a:r>
            <a:r>
              <a:rPr lang="en-US" dirty="0"/>
              <a:t> </a:t>
            </a:r>
            <a:endParaRPr lang="fa-IR" dirty="0"/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533CD197-3D55-FC49-B9AC-CE0423784E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لواتور</a:t>
            </a:r>
            <a:r>
              <a:rPr lang="en-US" dirty="0"/>
              <a:t> </a:t>
            </a:r>
            <a:r>
              <a:rPr lang="en-US" dirty="0" err="1"/>
              <a:t>آنی</a:t>
            </a:r>
            <a:endParaRPr lang="fa-IR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A71EE40B-BDA9-CA44-9E98-DDB42DFB5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31" y="3129643"/>
            <a:ext cx="3919269" cy="2612846"/>
          </a:xfrm>
          <a:prstGeom prst="rect">
            <a:avLst/>
          </a:prstGeom>
        </p:spPr>
      </p:pic>
      <p:pic>
        <p:nvPicPr>
          <p:cNvPr id="6" name="تصویر 6">
            <a:extLst>
              <a:ext uri="{FF2B5EF4-FFF2-40B4-BE49-F238E27FC236}">
                <a16:creationId xmlns:a16="http://schemas.microsoft.com/office/drawing/2014/main" id="{BDCAFA1E-312B-F946-A5C6-27D6C2A8C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18" y="2746169"/>
            <a:ext cx="4111873" cy="29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F4C077-D40A-EF48-96DE-C4CD4B05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b="1" i="1" dirty="0" err="1"/>
              <a:t>لواتور</a:t>
            </a:r>
            <a:r>
              <a:rPr lang="en-US" sz="4000" b="1" i="1" dirty="0"/>
              <a:t> </a:t>
            </a:r>
            <a:r>
              <a:rPr lang="en-US" sz="4000" b="1" i="1" dirty="0" err="1"/>
              <a:t>آنی</a:t>
            </a:r>
            <a:r>
              <a:rPr lang="en-US" sz="4000" b="1" i="1" dirty="0"/>
              <a:t> </a:t>
            </a:r>
            <a:r>
              <a:rPr lang="en-US" sz="4000" b="1" i="1" dirty="0" err="1"/>
              <a:t>از</a:t>
            </a:r>
            <a:r>
              <a:rPr lang="en-US" sz="4000" b="1" i="1" dirty="0"/>
              <a:t> </a:t>
            </a:r>
            <a:r>
              <a:rPr lang="en-US" sz="4000" b="1" i="1" dirty="0" err="1"/>
              <a:t>سه</a:t>
            </a:r>
            <a:r>
              <a:rPr lang="en-US" sz="4000" b="1" i="1" dirty="0"/>
              <a:t> </a:t>
            </a:r>
            <a:r>
              <a:rPr lang="en-US" sz="4000" b="1" i="1" dirty="0" err="1"/>
              <a:t>بخش</a:t>
            </a:r>
            <a:r>
              <a:rPr lang="en-US" sz="4000" b="1" i="1" dirty="0"/>
              <a:t> </a:t>
            </a:r>
            <a:r>
              <a:rPr lang="en-US" sz="4000" b="1" i="1" dirty="0" err="1"/>
              <a:t>تشکیل</a:t>
            </a:r>
            <a:r>
              <a:rPr lang="en-US" sz="4000" b="1" i="1" dirty="0"/>
              <a:t> </a:t>
            </a:r>
            <a:r>
              <a:rPr lang="en-US" sz="4000" b="1" i="1" dirty="0" err="1"/>
              <a:t>شده</a:t>
            </a:r>
            <a:r>
              <a:rPr lang="en-US" sz="4000" b="1" i="1" dirty="0"/>
              <a:t> ا</a:t>
            </a:r>
            <a:r>
              <a:rPr lang="fa-IR" sz="4000" b="1" i="1" dirty="0"/>
              <a:t>ست</a:t>
            </a:r>
            <a:r>
              <a:rPr lang="en-US" sz="4000" dirty="0"/>
              <a:t>: </a:t>
            </a:r>
            <a:r>
              <a:rPr lang="en-US" sz="3600" dirty="0" err="1"/>
              <a:t>پوبورکتالیس</a:t>
            </a:r>
            <a:r>
              <a:rPr lang="en-US" sz="3600" dirty="0"/>
              <a:t>  ، </a:t>
            </a:r>
            <a:r>
              <a:rPr lang="en-US" sz="3600" dirty="0" err="1"/>
              <a:t>پوبوکوکسیژئوس</a:t>
            </a:r>
            <a:r>
              <a:rPr lang="en-US" sz="3600" dirty="0"/>
              <a:t>  و </a:t>
            </a:r>
            <a:r>
              <a:rPr lang="en-US" sz="3600" dirty="0" err="1"/>
              <a:t>ایلئوکوکسیژئوس</a:t>
            </a:r>
            <a:r>
              <a:rPr lang="en-US" sz="3600" dirty="0"/>
              <a:t> </a:t>
            </a:r>
            <a:endParaRPr lang="fa-IR" sz="3600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65325A05-DB2F-4444-8FEC-624055A1C9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" y="1028200"/>
            <a:ext cx="4254023" cy="2699668"/>
          </a:xfrm>
        </p:spPr>
      </p:pic>
      <p:pic>
        <p:nvPicPr>
          <p:cNvPr id="6" name="تصویر 6">
            <a:extLst>
              <a:ext uri="{FF2B5EF4-FFF2-40B4-BE49-F238E27FC236}">
                <a16:creationId xmlns:a16="http://schemas.microsoft.com/office/drawing/2014/main" id="{E2030D00-38A0-3648-B3A5-5EE06EAAA6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39" y="2784230"/>
            <a:ext cx="3983183" cy="2633233"/>
          </a:xfrm>
        </p:spPr>
      </p:pic>
      <p:pic>
        <p:nvPicPr>
          <p:cNvPr id="7" name="تصویر 7">
            <a:extLst>
              <a:ext uri="{FF2B5EF4-FFF2-40B4-BE49-F238E27FC236}">
                <a16:creationId xmlns:a16="http://schemas.microsoft.com/office/drawing/2014/main" id="{F3B01D9C-5C1B-6C42-B3CD-A6B6799F4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88" y="3896480"/>
            <a:ext cx="4103459" cy="26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62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B801A1-6398-FB4F-BDAC-563CB365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عضله</a:t>
            </a:r>
            <a:r>
              <a:rPr lang="en-US" sz="4000" dirty="0"/>
              <a:t> </a:t>
            </a:r>
            <a:r>
              <a:rPr lang="en-US" sz="4000" dirty="0" err="1"/>
              <a:t>پوبورکتالیس</a:t>
            </a:r>
            <a:r>
              <a:rPr lang="en-US" sz="4000" dirty="0"/>
              <a:t> : </a:t>
            </a:r>
            <a:r>
              <a:rPr lang="en-US" sz="3200" dirty="0" err="1"/>
              <a:t>داخلی</a:t>
            </a:r>
            <a:r>
              <a:rPr lang="en-US" sz="3200" dirty="0"/>
              <a:t> </a:t>
            </a:r>
            <a:r>
              <a:rPr lang="en-US" sz="3200" dirty="0" err="1"/>
              <a:t>ترین</a:t>
            </a:r>
            <a:r>
              <a:rPr lang="en-US" sz="3200" dirty="0"/>
              <a:t> </a:t>
            </a:r>
            <a:r>
              <a:rPr lang="en-US" sz="3200" dirty="0" err="1"/>
              <a:t>وعمیق</a:t>
            </a:r>
            <a:r>
              <a:rPr lang="en-US" sz="3200" dirty="0"/>
              <a:t> </a:t>
            </a:r>
            <a:r>
              <a:rPr lang="en-US" sz="3200" dirty="0" err="1"/>
              <a:t>ترين</a:t>
            </a:r>
            <a:r>
              <a:rPr lang="en-US" sz="3200" dirty="0"/>
              <a:t> </a:t>
            </a:r>
            <a:r>
              <a:rPr lang="en-US" sz="3200" dirty="0" err="1"/>
              <a:t>بخش</a:t>
            </a:r>
            <a:r>
              <a:rPr lang="en-US" sz="3200" dirty="0"/>
              <a:t> </a:t>
            </a:r>
            <a:r>
              <a:rPr lang="en-US" sz="3200" dirty="0" err="1"/>
              <a:t>لواتور</a:t>
            </a:r>
            <a:r>
              <a:rPr lang="en-US" sz="3200" dirty="0"/>
              <a:t> </a:t>
            </a:r>
            <a:r>
              <a:rPr lang="en-US" sz="3200" dirty="0" err="1"/>
              <a:t>سازنده</a:t>
            </a:r>
            <a:r>
              <a:rPr lang="en-US" sz="3200" dirty="0"/>
              <a:t> </a:t>
            </a:r>
            <a:r>
              <a:rPr lang="en-US" sz="3200" dirty="0" err="1"/>
              <a:t>زاویه</a:t>
            </a:r>
            <a:r>
              <a:rPr lang="en-US" sz="3200" dirty="0"/>
              <a:t> </a:t>
            </a:r>
            <a:r>
              <a:rPr lang="en-US" sz="3200" dirty="0" err="1"/>
              <a:t>آنورکتال</a:t>
            </a:r>
            <a:r>
              <a:rPr lang="en-US" sz="3200" dirty="0"/>
              <a:t> </a:t>
            </a:r>
            <a:r>
              <a:rPr lang="en-US" sz="3200" dirty="0" err="1"/>
              <a:t>است</a:t>
            </a:r>
            <a:r>
              <a:rPr lang="en-US" sz="3200" dirty="0"/>
              <a:t>. </a:t>
            </a:r>
            <a:r>
              <a:rPr lang="en-US" sz="3200" dirty="0" err="1"/>
              <a:t>به</a:t>
            </a:r>
            <a:r>
              <a:rPr lang="en-US" sz="3200" dirty="0"/>
              <a:t> </a:t>
            </a:r>
            <a:r>
              <a:rPr lang="en-US" sz="3200" dirty="0" err="1"/>
              <a:t>حفظ</a:t>
            </a:r>
            <a:r>
              <a:rPr lang="en-US" sz="3200" dirty="0"/>
              <a:t> </a:t>
            </a:r>
            <a:r>
              <a:rPr lang="en-US" sz="3200" dirty="0" err="1"/>
              <a:t>مدفوع</a:t>
            </a:r>
            <a:r>
              <a:rPr lang="en-US" sz="3200" dirty="0"/>
              <a:t> </a:t>
            </a:r>
            <a:r>
              <a:rPr lang="en-US" sz="3200" dirty="0" err="1"/>
              <a:t>جامد</a:t>
            </a:r>
            <a:r>
              <a:rPr lang="en-US" sz="3200" dirty="0"/>
              <a:t> </a:t>
            </a:r>
            <a:r>
              <a:rPr lang="en-US" sz="3200" dirty="0" err="1"/>
              <a:t>کمک</a:t>
            </a:r>
            <a:r>
              <a:rPr lang="en-US" sz="3200" dirty="0"/>
              <a:t> </a:t>
            </a:r>
            <a:r>
              <a:rPr lang="en-US" sz="3200" dirty="0" err="1"/>
              <a:t>میکند</a:t>
            </a:r>
            <a:r>
              <a:rPr lang="en-US" sz="3200" dirty="0"/>
              <a:t> </a:t>
            </a:r>
            <a:endParaRPr lang="fa-IR" sz="3200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73FC877D-1C26-414F-8F5F-2C7DF14824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2675"/>
            <a:ext cx="5181600" cy="4277237"/>
          </a:xfrm>
        </p:spPr>
      </p:pic>
      <p:pic>
        <p:nvPicPr>
          <p:cNvPr id="6" name="تصویر 6">
            <a:extLst>
              <a:ext uri="{FF2B5EF4-FFF2-40B4-BE49-F238E27FC236}">
                <a16:creationId xmlns:a16="http://schemas.microsoft.com/office/drawing/2014/main" id="{B73E5668-E17C-C349-9626-6DB06E83E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5862"/>
            <a:ext cx="5181600" cy="3710863"/>
          </a:xfrm>
        </p:spPr>
      </p:pic>
    </p:spTree>
    <p:extLst>
      <p:ext uri="{BB962C8B-B14F-4D97-AF65-F5344CB8AC3E}">
        <p14:creationId xmlns:p14="http://schemas.microsoft.com/office/powerpoint/2010/main" val="1874874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6C84E9-B7AE-EC46-95B3-DDBB1D4EF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364"/>
            <a:ext cx="10515600" cy="2230581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عضله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پوبوکوکسیژئوس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4000" dirty="0"/>
              <a:t/>
            </a:r>
            <a:br>
              <a:rPr lang="fa-IR" sz="4000" dirty="0"/>
            </a:br>
            <a:r>
              <a:rPr lang="fa-IR" sz="3100" dirty="0"/>
              <a:t>با معاینه واژینال تون آن تعیین می شود</a:t>
            </a:r>
            <a:br>
              <a:rPr lang="fa-IR" sz="3100" dirty="0"/>
            </a:br>
            <a:r>
              <a:rPr lang="fa-IR" sz="3100" dirty="0"/>
              <a:t/>
            </a:r>
            <a:br>
              <a:rPr lang="fa-IR" sz="3100" dirty="0"/>
            </a:br>
            <a:r>
              <a:rPr lang="fa-IR" sz="3100" dirty="0"/>
              <a:t>حین زایمان بیش از3 برابرکشیده می شود</a:t>
            </a:r>
            <a:r>
              <a:rPr lang="en-US" sz="3100" dirty="0"/>
              <a:t/>
            </a:r>
            <a:br>
              <a:rPr lang="en-US" sz="3100" dirty="0"/>
            </a:br>
            <a:endParaRPr lang="fa-IR" sz="3100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EFBBE908-E41B-7641-B55D-EF0D6FDA6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9" y="2743200"/>
            <a:ext cx="7732096" cy="3713017"/>
          </a:xfrm>
        </p:spPr>
      </p:pic>
    </p:spTree>
    <p:extLst>
      <p:ext uri="{BB962C8B-B14F-4D97-AF65-F5344CB8AC3E}">
        <p14:creationId xmlns:p14="http://schemas.microsoft.com/office/powerpoint/2010/main" val="3901194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93EA22-0E67-EF4E-BC60-1B8C19D2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عضله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ایلئوکوکسیژئوس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/>
              <a:t>:</a:t>
            </a:r>
            <a:endParaRPr lang="fa-IR" sz="4000" dirty="0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6A4FBFCF-4D61-1D4B-A158-8D77EFD1F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344" y="2795649"/>
            <a:ext cx="4290456" cy="3290455"/>
          </a:xfrm>
        </p:spPr>
        <p:txBody>
          <a:bodyPr/>
          <a:lstStyle/>
          <a:p>
            <a:r>
              <a:rPr lang="en-US"/>
              <a:t>نازک ترین و پهن ترین بخش  لواتور است که برای ساسپنشن رحم /کاف با رویکرد واژینال  درصورتی که واژن کوتاه باشد مورد استفاده قرار می‌گیرد </a:t>
            </a:r>
            <a:endParaRPr lang="fa-IR"/>
          </a:p>
        </p:txBody>
      </p:sp>
      <p:pic>
        <p:nvPicPr>
          <p:cNvPr id="6" name="تصویر 6">
            <a:extLst>
              <a:ext uri="{FF2B5EF4-FFF2-40B4-BE49-F238E27FC236}">
                <a16:creationId xmlns:a16="http://schemas.microsoft.com/office/drawing/2014/main" id="{8E874F72-0165-9441-BEC8-D9A86E5B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642" y="1690688"/>
            <a:ext cx="8850951" cy="47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50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43" t="22803" r="26621" b="11537"/>
          <a:stretch/>
        </p:blipFill>
        <p:spPr>
          <a:xfrm>
            <a:off x="1524000" y="609600"/>
            <a:ext cx="7010400" cy="5695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514600"/>
            <a:ext cx="2787060" cy="2194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3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62" y="214290"/>
            <a:ext cx="4857785" cy="43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095472" y="4786333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Transition diagram, from static to dynamic - The arrows represent the directional</a:t>
            </a:r>
          </a:p>
          <a:p>
            <a:pPr algn="l" rtl="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closure forces and are marked according to their derivation. These forces act</a:t>
            </a:r>
          </a:p>
          <a:p>
            <a:pPr algn="l" rtl="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against the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suspensory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ligaments PUL, ATFP and USL to stretch the three organs.</a:t>
            </a:r>
            <a:endParaRPr lang="fa-IR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91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338" y="180610"/>
            <a:ext cx="7773338" cy="844523"/>
          </a:xfrm>
        </p:spPr>
        <p:txBody>
          <a:bodyPr/>
          <a:lstStyle/>
          <a:p>
            <a:r>
              <a:rPr lang="en-AU" dirty="0"/>
              <a:t>Hammock analogy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143001"/>
            <a:ext cx="8241972" cy="5418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6102" y="5917615"/>
            <a:ext cx="4661443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2000" dirty="0"/>
              <a:t>Hammock = </a:t>
            </a:r>
            <a:r>
              <a:rPr lang="en-AU" sz="2000" dirty="0" err="1"/>
              <a:t>Levator</a:t>
            </a:r>
            <a:r>
              <a:rPr lang="en-AU" sz="2000" dirty="0"/>
              <a:t> Ani</a:t>
            </a:r>
          </a:p>
          <a:p>
            <a:pPr algn="ctr"/>
            <a:r>
              <a:rPr lang="en-AU" sz="2000" dirty="0"/>
              <a:t>Lifts pelvic organs taking strain off fascia</a:t>
            </a:r>
          </a:p>
        </p:txBody>
      </p:sp>
    </p:spTree>
    <p:extLst>
      <p:ext uri="{BB962C8B-B14F-4D97-AF65-F5344CB8AC3E}">
        <p14:creationId xmlns:p14="http://schemas.microsoft.com/office/powerpoint/2010/main" val="410768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4058E1-4491-7E4D-91DA-0BF06CC1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8891" cy="1325563"/>
          </a:xfrm>
        </p:spPr>
        <p:txBody>
          <a:bodyPr/>
          <a:lstStyle/>
          <a:p>
            <a:r>
              <a:rPr lang="fa-IR"/>
              <a:t>ویژگیهای استخوانی که در پیشگیری از پرولاپس کمک میکند: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6" y="1194825"/>
            <a:ext cx="3922910" cy="4982138"/>
          </a:xfrm>
        </p:spPr>
      </p:pic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82EFF5B7-2349-6442-8524-FD2EC213CA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fa-IR" dirty="0"/>
              <a:t>لوردوز کمری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/>
          </a:p>
          <a:p>
            <a:pPr>
              <a:buFont typeface="Wingdings" panose="05000000000000000000" pitchFamily="2" charset="2"/>
              <a:buChar char="v"/>
            </a:pPr>
            <a:r>
              <a:rPr lang="fa-IR" dirty="0"/>
              <a:t>جهت گیری نسبتا عمودی مدخل لگن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endParaRPr lang="fa-IR" dirty="0"/>
          </a:p>
          <a:p>
            <a:pPr>
              <a:buFont typeface="Wingdings" panose="05000000000000000000" pitchFamily="2" charset="2"/>
              <a:buChar char="v"/>
            </a:pPr>
            <a:r>
              <a:rPr lang="fa-IR" dirty="0"/>
              <a:t>مناسب بودن اندازه لگن ( قطر عرضی مناسب مدخل لگن و کنژوگه مامایی مناسب)</a:t>
            </a:r>
          </a:p>
        </p:txBody>
      </p:sp>
    </p:spTree>
    <p:extLst>
      <p:ext uri="{BB962C8B-B14F-4D97-AF65-F5344CB8AC3E}">
        <p14:creationId xmlns:p14="http://schemas.microsoft.com/office/powerpoint/2010/main" val="4048372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752600" y="1905006"/>
            <a:ext cx="8763000" cy="381000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Pubovisceral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sling around urethra, vagina and rectum, contraction, and orifices closure anatomy of continence</a:t>
            </a:r>
          </a:p>
          <a:p>
            <a:pPr algn="l" rtl="0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Two types of muscle fibers : type I (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slow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twitch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baseline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tonical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contraction; type II (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fast twitch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quick respond to rapid pressure </a:t>
            </a: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(trampoline effect)</a:t>
            </a:r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24034" y="285728"/>
            <a:ext cx="7467600" cy="1143000"/>
          </a:xfrm>
        </p:spPr>
        <p:txBody>
          <a:bodyPr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Pelvic Floor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DYNAMIC  SUPORT)</a:t>
            </a:r>
          </a:p>
        </p:txBody>
      </p:sp>
    </p:spTree>
    <p:extLst>
      <p:ext uri="{BB962C8B-B14F-4D97-AF65-F5344CB8AC3E}">
        <p14:creationId xmlns:p14="http://schemas.microsoft.com/office/powerpoint/2010/main" val="609271577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35645" y="1690688"/>
            <a:ext cx="8839200" cy="4133128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Pelvic muscles : the most important support                                       </a:t>
            </a:r>
          </a:p>
          <a:p>
            <a:pPr algn="l" rtl="0">
              <a:lnSpc>
                <a:spcPct val="9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Ligamentous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attachments  (previously erroneously believed to be the most important factors in pelvic support)</a:t>
            </a:r>
          </a:p>
          <a:p>
            <a:pPr algn="l" rtl="0">
              <a:lnSpc>
                <a:spcPct val="9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Connective tissue; glue of the body;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elastin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collagen fibers in a polysaccharide ground substance </a:t>
            </a:r>
          </a:p>
        </p:txBody>
      </p:sp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Pelvic Support</a:t>
            </a:r>
          </a:p>
        </p:txBody>
      </p:sp>
      <p:pic>
        <p:nvPicPr>
          <p:cNvPr id="4" name="Picture 2" descr="C:\Users\salam\Desktop\pelflo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6964" y="1969144"/>
            <a:ext cx="1341636" cy="1295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5645" y="2155179"/>
            <a:ext cx="671139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dynamic support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(trampoline effect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levator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2423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228601"/>
            <a:ext cx="4253346" cy="86093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AU" sz="3600" b="1" dirty="0"/>
              <a:t>Pelvic Floor Muscles:</a:t>
            </a:r>
            <a:br>
              <a:rPr lang="en-AU" sz="3600" b="1" dirty="0"/>
            </a:br>
            <a:r>
              <a:rPr lang="en-AU" sz="3600" b="1" dirty="0"/>
              <a:t> </a:t>
            </a:r>
            <a:r>
              <a:rPr lang="en-AU" sz="3600" b="1" dirty="0" err="1"/>
              <a:t>Levator</a:t>
            </a:r>
            <a:r>
              <a:rPr lang="en-AU" sz="3600" b="1" dirty="0"/>
              <a:t> Ani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57401" y="1371600"/>
            <a:ext cx="7886157" cy="666586"/>
          </a:xfrm>
        </p:spPr>
        <p:txBody>
          <a:bodyPr>
            <a:noAutofit/>
          </a:bodyPr>
          <a:lstStyle/>
          <a:p>
            <a:r>
              <a:rPr lang="en-AU" sz="2800" b="1" dirty="0" err="1"/>
              <a:t>Levator</a:t>
            </a:r>
            <a:r>
              <a:rPr lang="en-AU" sz="2800" b="1" dirty="0"/>
              <a:t> </a:t>
            </a:r>
            <a:r>
              <a:rPr lang="en-AU" sz="2800" b="1" dirty="0" err="1"/>
              <a:t>ani</a:t>
            </a:r>
            <a:r>
              <a:rPr lang="en-AU" sz="2800" b="1" dirty="0"/>
              <a:t> (all together) = Lift function</a:t>
            </a:r>
          </a:p>
          <a:p>
            <a:pPr marL="0" indent="0">
              <a:buNone/>
            </a:pPr>
            <a:endParaRPr lang="en-AU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" b="11906"/>
          <a:stretch/>
        </p:blipFill>
        <p:spPr>
          <a:xfrm>
            <a:off x="3502298" y="2038186"/>
            <a:ext cx="6400800" cy="28194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48892" y="5496464"/>
            <a:ext cx="7845697" cy="125130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Clinical Note: If someone has an overactive </a:t>
            </a:r>
            <a:r>
              <a:rPr lang="en-AU" sz="24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Levator</a:t>
            </a:r>
            <a:r>
              <a:rPr lang="en-AU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Ani you won’t feel much ‘lift’ on your internal examination as they’re already fully contracted.</a:t>
            </a:r>
          </a:p>
          <a:p>
            <a:pPr marL="0" indent="0">
              <a:buNone/>
            </a:pPr>
            <a:endParaRPr lang="en-A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22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133600" y="533401"/>
            <a:ext cx="7772870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rtl="1"/>
            <a:r>
              <a:rPr lang="fa-IR" sz="2000" b="1" dirty="0"/>
              <a:t>میوپاتی ها یا نوروپاتی ها با ایجاد ضعف عضلات پوبوکوکسیژئوس و ایلئو کوکسیژئوس میتوانند باعث پایین افتادن صفحه لواتور و نزول آن به طور دائم شوند.</a:t>
            </a:r>
          </a:p>
          <a:p>
            <a:pPr algn="r" rtl="1">
              <a:buNone/>
            </a:pPr>
            <a:r>
              <a:rPr lang="fa-IR" sz="2000" b="1" dirty="0"/>
              <a:t>      نزول باعث میشود هیاتوس ژنیتال همواره شبیه وقتی که حین دفع مدفوع باز میشود، باز باشد. </a:t>
            </a:r>
          </a:p>
          <a:p>
            <a:pPr algn="r" rtl="1">
              <a:buNone/>
            </a:pPr>
            <a:r>
              <a:rPr lang="fa-IR" sz="2000" b="1" dirty="0"/>
              <a:t>     این تغییرات و افزایش میزان باز بودن باعث </a:t>
            </a:r>
            <a:r>
              <a:rPr lang="fa-IR" sz="2000" b="1" dirty="0">
                <a:solidFill>
                  <a:srgbClr val="FF0000"/>
                </a:solidFill>
              </a:rPr>
              <a:t>میشود که محور نرمال افقی اپیکال واژن در یک حالت افقی تر قرار گیرد</a:t>
            </a:r>
            <a:r>
              <a:rPr lang="fa-IR" sz="2000" b="1" dirty="0"/>
              <a:t> و ارگان های مرکزی لگن مستعد پرولاپس شوند.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8922" t="13781" r="37477" b="10481"/>
          <a:stretch/>
        </p:blipFill>
        <p:spPr>
          <a:xfrm>
            <a:off x="2286001" y="2971800"/>
            <a:ext cx="3424359" cy="2886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42812" t="25921" r="9652" b="7636"/>
          <a:stretch/>
        </p:blipFill>
        <p:spPr>
          <a:xfrm>
            <a:off x="6477001" y="2971800"/>
            <a:ext cx="3478721" cy="3041468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9677400" y="228600"/>
            <a:ext cx="5334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0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7DAD25-2920-4146-B73A-5512C3BB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2018" cy="1325563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پرینه</a:t>
            </a:r>
            <a:r>
              <a:rPr lang="en-US" sz="4000" dirty="0">
                <a:solidFill>
                  <a:srgbClr val="FF0000"/>
                </a:solidFill>
              </a:rPr>
              <a:t> : </a:t>
            </a:r>
            <a:endParaRPr lang="fa-IR" sz="4000" dirty="0">
              <a:solidFill>
                <a:srgbClr val="FF0000"/>
              </a:solidFill>
            </a:endParaRPr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3329C241-E2CA-4849-9EFA-7F24B3525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8" y="2107750"/>
            <a:ext cx="6255924" cy="434593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47" y="2107750"/>
            <a:ext cx="5347855" cy="4345930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726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4FEB94-2528-4741-BA5B-54596F1C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مثلث</a:t>
            </a:r>
            <a:r>
              <a:rPr lang="en-US" dirty="0"/>
              <a:t> </a:t>
            </a:r>
            <a:r>
              <a:rPr lang="en-US" dirty="0" err="1"/>
              <a:t>اوروژنیتال</a:t>
            </a:r>
            <a:r>
              <a:rPr lang="en-US" dirty="0"/>
              <a:t>  Superficial Perineal Pouch;</a:t>
            </a:r>
            <a:endParaRPr lang="fa-IR" dirty="0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F4280516-EFA8-C54F-91FF-E0062EBA9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565" y="1653578"/>
            <a:ext cx="4320144" cy="4605708"/>
          </a:xfrm>
        </p:spPr>
        <p:txBody>
          <a:bodyPr/>
          <a:lstStyle/>
          <a:p>
            <a:pPr marL="0" indent="0">
              <a:buNone/>
            </a:pPr>
            <a:r>
              <a:rPr lang="en-US" i="1" dirty="0" err="1"/>
              <a:t>عضلات</a:t>
            </a:r>
            <a:r>
              <a:rPr lang="en-US" i="1" dirty="0"/>
              <a:t> و </a:t>
            </a:r>
            <a:r>
              <a:rPr lang="en-US" i="1" dirty="0" err="1"/>
              <a:t>اجزای</a:t>
            </a:r>
            <a:r>
              <a:rPr lang="en-US" i="1" dirty="0"/>
              <a:t> </a:t>
            </a:r>
            <a:r>
              <a:rPr lang="en-US" i="1" dirty="0" err="1"/>
              <a:t>بخش</a:t>
            </a:r>
            <a:r>
              <a:rPr lang="en-US" i="1" dirty="0"/>
              <a:t> </a:t>
            </a:r>
            <a:r>
              <a:rPr lang="en-US" i="1" dirty="0" err="1"/>
              <a:t>سطحی</a:t>
            </a:r>
            <a:r>
              <a:rPr lang="en-US" i="1" dirty="0"/>
              <a:t> </a:t>
            </a:r>
            <a:r>
              <a:rPr lang="en-US" dirty="0"/>
              <a:t>: </a:t>
            </a:r>
          </a:p>
          <a:p>
            <a:r>
              <a:rPr lang="en-US" sz="2400" dirty="0" err="1"/>
              <a:t>ایسکیوکاورنوزوس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بولبوکاورنوزوس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عرضی</a:t>
            </a:r>
            <a:r>
              <a:rPr lang="en-US" sz="2400" dirty="0"/>
              <a:t> </a:t>
            </a:r>
            <a:r>
              <a:rPr lang="en-US" sz="2400" dirty="0" err="1"/>
              <a:t>سطحی</a:t>
            </a:r>
            <a:r>
              <a:rPr lang="en-US" sz="2400" dirty="0"/>
              <a:t> </a:t>
            </a:r>
            <a:r>
              <a:rPr lang="en-US" sz="2400" dirty="0" err="1"/>
              <a:t>پرینه</a:t>
            </a:r>
            <a:endParaRPr lang="en-US" sz="2400" dirty="0"/>
          </a:p>
          <a:p>
            <a:r>
              <a:rPr lang="en-US" sz="2400" dirty="0" err="1"/>
              <a:t>بولب</a:t>
            </a:r>
            <a:r>
              <a:rPr lang="en-US" sz="2400" dirty="0"/>
              <a:t> </a:t>
            </a:r>
            <a:r>
              <a:rPr lang="en-US" sz="2400" dirty="0" err="1"/>
              <a:t>وستیبولار</a:t>
            </a:r>
            <a:endParaRPr lang="en-US" sz="2400" dirty="0"/>
          </a:p>
          <a:p>
            <a:r>
              <a:rPr lang="en-US" sz="2400" dirty="0" err="1"/>
              <a:t>غدد</a:t>
            </a:r>
            <a:r>
              <a:rPr lang="en-US" sz="2400" dirty="0"/>
              <a:t> </a:t>
            </a:r>
            <a:r>
              <a:rPr lang="en-US" sz="2400" dirty="0" err="1"/>
              <a:t>بارتولن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غدد</a:t>
            </a:r>
            <a:r>
              <a:rPr lang="en-US" sz="2400" dirty="0"/>
              <a:t> </a:t>
            </a:r>
            <a:r>
              <a:rPr lang="en-US" sz="2400" dirty="0" err="1"/>
              <a:t>اسکن</a:t>
            </a:r>
            <a:r>
              <a:rPr lang="en-US" sz="2400" dirty="0"/>
              <a:t> </a:t>
            </a:r>
            <a:endParaRPr lang="fa-IR" sz="2400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2C46003B-84A0-CF46-9AE7-930986400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17" y="2458312"/>
            <a:ext cx="4941001" cy="4399688"/>
          </a:xfrm>
          <a:prstGeom prst="rect">
            <a:avLst/>
          </a:prstGeom>
        </p:spPr>
      </p:pic>
      <p:pic>
        <p:nvPicPr>
          <p:cNvPr id="6" name="تصویر 5">
            <a:extLst>
              <a:ext uri="{FF2B5EF4-FFF2-40B4-BE49-F238E27FC236}">
                <a16:creationId xmlns:a16="http://schemas.microsoft.com/office/drawing/2014/main" id="{78921E53-7CFF-714A-AD11-F1831AB96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2" y="2543979"/>
            <a:ext cx="4097765" cy="37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8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E05741-70F4-EE4F-8227-BF3CF7D1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مثلث</a:t>
            </a:r>
            <a:r>
              <a:rPr lang="en-US" sz="4000" dirty="0"/>
              <a:t> </a:t>
            </a:r>
            <a:r>
              <a:rPr lang="en-US" sz="4000" dirty="0" err="1"/>
              <a:t>اوروژنیتالDeep</a:t>
            </a:r>
            <a:r>
              <a:rPr lang="en-US" sz="4000" dirty="0"/>
              <a:t> Perineal Pouch ; </a:t>
            </a:r>
            <a:endParaRPr lang="fa-IR" sz="4000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606C629A-DB63-7F4B-AB0E-66D060409F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3" y="1825625"/>
            <a:ext cx="6710904" cy="3896302"/>
          </a:xfrm>
        </p:spPr>
      </p:pic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B5C691F0-44EC-FF45-BB95-AE28975E8C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عضلات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بخش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عمقی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:</a:t>
            </a:r>
          </a:p>
          <a:p>
            <a:r>
              <a:rPr lang="en-US" dirty="0" err="1"/>
              <a:t>عرضی</a:t>
            </a:r>
            <a:r>
              <a:rPr lang="en-US" dirty="0"/>
              <a:t> </a:t>
            </a:r>
            <a:r>
              <a:rPr lang="en-US" dirty="0" err="1"/>
              <a:t>عمقی</a:t>
            </a:r>
            <a:r>
              <a:rPr lang="en-US" dirty="0"/>
              <a:t> </a:t>
            </a:r>
            <a:r>
              <a:rPr lang="en-US" dirty="0" err="1"/>
              <a:t>پرینه</a:t>
            </a:r>
            <a:endParaRPr lang="en-US" dirty="0"/>
          </a:p>
          <a:p>
            <a:r>
              <a:rPr lang="en-US" dirty="0" err="1"/>
              <a:t>اسفنکتر</a:t>
            </a:r>
            <a:r>
              <a:rPr lang="en-US" dirty="0"/>
              <a:t> </a:t>
            </a:r>
            <a:r>
              <a:rPr lang="en-US" dirty="0" err="1"/>
              <a:t>اورترا</a:t>
            </a:r>
            <a:r>
              <a:rPr lang="en-US" dirty="0"/>
              <a:t> : </a:t>
            </a:r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عضله</a:t>
            </a:r>
            <a:r>
              <a:rPr lang="en-US" dirty="0"/>
              <a:t> </a:t>
            </a:r>
            <a:r>
              <a:rPr lang="en-US" dirty="0" err="1"/>
              <a:t>کمپرسور</a:t>
            </a:r>
            <a:r>
              <a:rPr lang="en-US" dirty="0"/>
              <a:t> </a:t>
            </a:r>
            <a:r>
              <a:rPr lang="en-US" dirty="0" err="1"/>
              <a:t>اورترا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اسفنکتر</a:t>
            </a:r>
            <a:r>
              <a:rPr lang="en-US" dirty="0"/>
              <a:t> </a:t>
            </a:r>
            <a:r>
              <a:rPr lang="en-US" dirty="0" err="1"/>
              <a:t>اورتروواژینال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اسفنکتر</a:t>
            </a:r>
            <a:r>
              <a:rPr lang="en-US" dirty="0"/>
              <a:t> </a:t>
            </a:r>
            <a:r>
              <a:rPr lang="en-US" dirty="0" err="1"/>
              <a:t>خارجی</a:t>
            </a:r>
            <a:r>
              <a:rPr lang="en-US" dirty="0"/>
              <a:t> </a:t>
            </a:r>
            <a:r>
              <a:rPr lang="en-US" dirty="0" err="1"/>
              <a:t>اورترا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9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Related image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b="2841"/>
          <a:stretch/>
        </p:blipFill>
        <p:spPr bwMode="auto">
          <a:xfrm>
            <a:off x="554182" y="1690688"/>
            <a:ext cx="4745182" cy="4017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3" descr="Related image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1221220"/>
            <a:ext cx="5929745" cy="4710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104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664D49-F52E-E449-8A13-E4D757A5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اجزای مثلث اوروژنیتال ازسطح به عمق</a:t>
            </a:r>
          </a:p>
        </p:txBody>
      </p:sp>
      <p:pic>
        <p:nvPicPr>
          <p:cNvPr id="6" name="تصویر 6">
            <a:extLst>
              <a:ext uri="{FF2B5EF4-FFF2-40B4-BE49-F238E27FC236}">
                <a16:creationId xmlns:a16="http://schemas.microsoft.com/office/drawing/2014/main" id="{EF16B79F-A9C0-564D-8EF5-E167F7995B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65" y="1825625"/>
            <a:ext cx="4799269" cy="4351338"/>
          </a:xfrm>
        </p:spPr>
      </p:pic>
      <p:pic>
        <p:nvPicPr>
          <p:cNvPr id="5" name="تصویر 5">
            <a:extLst>
              <a:ext uri="{FF2B5EF4-FFF2-40B4-BE49-F238E27FC236}">
                <a16:creationId xmlns:a16="http://schemas.microsoft.com/office/drawing/2014/main" id="{A987DE28-474A-6348-A4BE-81510A844E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16016"/>
            <a:ext cx="5181600" cy="4170556"/>
          </a:xfrm>
        </p:spPr>
      </p:pic>
    </p:spTree>
    <p:extLst>
      <p:ext uri="{BB962C8B-B14F-4D97-AF65-F5344CB8AC3E}">
        <p14:creationId xmlns:p14="http://schemas.microsoft.com/office/powerpoint/2010/main" val="2496066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2745" cy="1325563"/>
          </a:xfrm>
        </p:spPr>
        <p:txBody>
          <a:bodyPr/>
          <a:lstStyle/>
          <a:p>
            <a:r>
              <a:rPr lang="fa-IR" i="1" dirty="0"/>
              <a:t>جسم پرینه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dirty="0"/>
              <a:t>از اتصال عضلات بولبوکاورنوزوس </a:t>
            </a:r>
          </a:p>
          <a:p>
            <a:endParaRPr lang="fa-IR" dirty="0"/>
          </a:p>
          <a:p>
            <a:pPr marL="0" indent="0">
              <a:buNone/>
            </a:pPr>
            <a:r>
              <a:rPr lang="fa-IR" dirty="0"/>
              <a:t>وعرضی سطحی پرینه واسفنکتر خارجی </a:t>
            </a:r>
          </a:p>
          <a:p>
            <a:endParaRPr lang="fa-IR" dirty="0"/>
          </a:p>
          <a:p>
            <a:pPr marL="0" indent="0">
              <a:buNone/>
            </a:pPr>
            <a:r>
              <a:rPr lang="fa-IR" dirty="0"/>
              <a:t>آنال به وجود می آید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9" y="1825625"/>
            <a:ext cx="4942471" cy="402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2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1" y="1066800"/>
            <a:ext cx="5599261" cy="5612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10400" y="5105400"/>
            <a:ext cx="33811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fa-IR" sz="2000" b="1" cap="all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قرارگیری 60 درجه بالاتر قسمت خلفی ورودی لگن نسبت به قدام آن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3200401"/>
            <a:ext cx="3733800" cy="7509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 algn="r" rtl="1">
              <a:lnSpc>
                <a:spcPct val="107000"/>
              </a:lnSpc>
              <a:spcAft>
                <a:spcPts val="800"/>
              </a:spcAft>
            </a:pPr>
            <a:r>
              <a:rPr lang="fa-IR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قرارگیری پرومنتوریوم ساکروم بطور عمودی بالای سمفیز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42460" y="5207726"/>
            <a:ext cx="1116875" cy="827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84023" y="2477589"/>
            <a:ext cx="1116875" cy="827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1" y="533401"/>
            <a:ext cx="2501101" cy="560881"/>
          </a:xfrm>
          <a:prstGeom prst="rect">
            <a:avLst/>
          </a:prstGeom>
        </p:spPr>
      </p:pic>
      <p:sp>
        <p:nvSpPr>
          <p:cNvPr id="10" name="Curved Left Arrow 9"/>
          <p:cNvSpPr/>
          <p:nvPr/>
        </p:nvSpPr>
        <p:spPr>
          <a:xfrm>
            <a:off x="9525000" y="4038600"/>
            <a:ext cx="426720" cy="838200"/>
          </a:xfrm>
          <a:prstGeom prst="curved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9677400" y="228600"/>
            <a:ext cx="5334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9509" y="1825625"/>
            <a:ext cx="5181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http://cdn.c.photoshelter.com/img-get/I00000I9DYiroLy8/s/600/600/prn43002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018" y="381000"/>
            <a:ext cx="11326091" cy="6288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3259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مثلث خلفی پرینه (آنورکتال</a:t>
            </a:r>
            <a:r>
              <a:rPr lang="fa-IR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Content Placeholder 3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68" y="1825625"/>
            <a:ext cx="4980864" cy="4351338"/>
          </a:xfrm>
          <a:prstGeom prst="rect">
            <a:avLst/>
          </a:prstGeom>
          <a:noFill/>
        </p:spPr>
      </p:pic>
      <p:pic>
        <p:nvPicPr>
          <p:cNvPr id="6" name="Content Placeholder 3" descr="Image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2078182"/>
            <a:ext cx="5114925" cy="3865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554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0455" cy="1325563"/>
          </a:xfrm>
        </p:spPr>
        <p:txBody>
          <a:bodyPr/>
          <a:lstStyle/>
          <a:p>
            <a:r>
              <a:rPr lang="fa-IR" dirty="0"/>
              <a:t>اسفنکتر آنال(</a:t>
            </a:r>
            <a:r>
              <a:rPr lang="en-US" dirty="0"/>
              <a:t>(</a:t>
            </a:r>
            <a:r>
              <a:rPr lang="en-US" dirty="0" err="1"/>
              <a:t>A:deep,B:superficial,C;subcutaneus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2428" y="2062859"/>
            <a:ext cx="4876801" cy="37533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9" y="3640328"/>
            <a:ext cx="3269860" cy="298486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l="21461" t="18163" r="27205" b="12186"/>
          <a:stretch/>
        </p:blipFill>
        <p:spPr bwMode="auto">
          <a:xfrm>
            <a:off x="6912267" y="1519092"/>
            <a:ext cx="5181600" cy="3954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47" y="1857630"/>
            <a:ext cx="3079162" cy="24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Rectal exam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86" t="17354" r="26051" b="4555"/>
          <a:stretch/>
        </p:blipFill>
        <p:spPr>
          <a:xfrm>
            <a:off x="4471144" y="2649517"/>
            <a:ext cx="3810000" cy="329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78" t="18295" r="33903" b="6861"/>
          <a:stretch/>
        </p:blipFill>
        <p:spPr>
          <a:xfrm>
            <a:off x="748149" y="1007019"/>
            <a:ext cx="3722995" cy="328499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71" y="3802743"/>
            <a:ext cx="3695529" cy="29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8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÷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17" y="1825625"/>
            <a:ext cx="548716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365125"/>
            <a:ext cx="11429134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49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 sz="4000" b="1" dirty="0"/>
              <a:t>اعصاب مهم لگنی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i="1" dirty="0"/>
              <a:t>   </a:t>
            </a:r>
            <a:r>
              <a:rPr lang="en-US" i="1" dirty="0"/>
              <a:t> </a:t>
            </a:r>
            <a:r>
              <a:rPr lang="fa-IR" i="1" dirty="0"/>
              <a:t> پودندال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/>
              <a:t>     </a:t>
            </a:r>
            <a:r>
              <a:rPr lang="fa-IR" i="1" dirty="0"/>
              <a:t>اوبتراتور</a:t>
            </a:r>
          </a:p>
          <a:p>
            <a:endParaRPr lang="fa-IR" dirty="0"/>
          </a:p>
          <a:p>
            <a:pPr marL="0" indent="0">
              <a:buNone/>
            </a:pPr>
            <a:r>
              <a:rPr lang="fa-IR" dirty="0"/>
              <a:t>     </a:t>
            </a:r>
            <a:r>
              <a:rPr lang="fa-IR" i="1" dirty="0"/>
              <a:t>اعصاب عضلات لواتور و کوکسیژِیوس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7060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0864" y="365125"/>
            <a:ext cx="2182481" cy="6188075"/>
          </a:xfrm>
        </p:spPr>
        <p:txBody>
          <a:bodyPr>
            <a:normAutofit/>
          </a:bodyPr>
          <a:lstStyle/>
          <a:p>
            <a:r>
              <a:rPr lang="fa-IR" sz="4000" dirty="0">
                <a:solidFill>
                  <a:srgbClr val="FF0000"/>
                </a:solidFill>
              </a:rPr>
              <a:t>عصب پودندال </a:t>
            </a:r>
            <a:r>
              <a:rPr lang="fa-IR" sz="4000" dirty="0"/>
              <a:t>از </a:t>
            </a:r>
            <a:r>
              <a:rPr lang="en-US" sz="4000" dirty="0">
                <a:solidFill>
                  <a:srgbClr val="FF0000"/>
                </a:solidFill>
              </a:rPr>
              <a:t>S2-S4</a:t>
            </a:r>
            <a:r>
              <a:rPr lang="fa-IR" sz="4000" dirty="0"/>
              <a:t> منشا می گیرد و به تمام عضلات </a:t>
            </a:r>
            <a:r>
              <a:rPr lang="fa-IR" sz="4000" dirty="0">
                <a:solidFill>
                  <a:srgbClr val="FF0000"/>
                </a:solidFill>
              </a:rPr>
              <a:t>پرینه </a:t>
            </a:r>
            <a:r>
              <a:rPr lang="fa-IR" sz="4000" dirty="0"/>
              <a:t>عصب میدهد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15636" y="324248"/>
            <a:ext cx="8801735" cy="656804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4182" y="3756819"/>
            <a:ext cx="1842654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Oval 5"/>
          <p:cNvSpPr/>
          <p:nvPr/>
        </p:nvSpPr>
        <p:spPr>
          <a:xfrm>
            <a:off x="4378036" y="6443730"/>
            <a:ext cx="2216728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Oval 6"/>
          <p:cNvSpPr/>
          <p:nvPr/>
        </p:nvSpPr>
        <p:spPr>
          <a:xfrm>
            <a:off x="415636" y="1496291"/>
            <a:ext cx="2715491" cy="471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2604656" y="324248"/>
            <a:ext cx="2438400" cy="5901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Oval 8"/>
          <p:cNvSpPr/>
          <p:nvPr/>
        </p:nvSpPr>
        <p:spPr>
          <a:xfrm>
            <a:off x="5043057" y="274638"/>
            <a:ext cx="2535380" cy="57083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363264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109" y="226580"/>
            <a:ext cx="10515600" cy="1325563"/>
          </a:xfrm>
        </p:spPr>
        <p:txBody>
          <a:bodyPr/>
          <a:lstStyle/>
          <a:p>
            <a:r>
              <a:rPr lang="fa-IR" dirty="0"/>
              <a:t>اعصاب حسی پرینه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3" r="5815" b="8936"/>
          <a:stretch/>
        </p:blipFill>
        <p:spPr>
          <a:xfrm>
            <a:off x="630382" y="1247343"/>
            <a:ext cx="7668491" cy="5408701"/>
          </a:xfrm>
        </p:spPr>
      </p:pic>
    </p:spTree>
    <p:extLst>
      <p:ext uri="{BB962C8B-B14F-4D97-AF65-F5344CB8AC3E}">
        <p14:creationId xmlns:p14="http://schemas.microsoft.com/office/powerpoint/2010/main" val="794206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7DE16-C33B-5047-8711-1B1036C24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عصب اوبتراتور: </a:t>
            </a:r>
            <a:endParaRPr lang="fa-IR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2A7C9D9A-8899-434E-9790-DBE47A2B1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A13C48DC-9FFD-6C42-AB80-1B991BD47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03126" y="1825625"/>
            <a:ext cx="3650673" cy="4351338"/>
          </a:xfrm>
        </p:spPr>
        <p:txBody>
          <a:bodyPr/>
          <a:lstStyle/>
          <a:p>
            <a:r>
              <a:rPr lang="fa-IR" dirty="0"/>
              <a:t>از </a:t>
            </a:r>
            <a:r>
              <a:rPr lang="en-US" dirty="0"/>
              <a:t>L5,S1</a:t>
            </a:r>
            <a:r>
              <a:rPr lang="fa-IR" dirty="0"/>
              <a:t> منشا می گیرد</a:t>
            </a:r>
          </a:p>
          <a:p>
            <a:endParaRPr lang="fa-IR" dirty="0"/>
          </a:p>
          <a:p>
            <a:r>
              <a:rPr lang="fa-IR" dirty="0"/>
              <a:t>شاخه لگنی ندارد</a:t>
            </a:r>
          </a:p>
          <a:p>
            <a:pPr marL="0" indent="0">
              <a:buNone/>
            </a:pPr>
            <a:endParaRPr lang="fa-IR" dirty="0"/>
          </a:p>
          <a:p>
            <a:r>
              <a:rPr lang="fa-IR" dirty="0"/>
              <a:t>به پوست فوقانی-داخلی ران و عضلات ادوکتورران عصب میدهد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r="50980" b="37302"/>
          <a:stretch/>
        </p:blipFill>
        <p:spPr>
          <a:xfrm>
            <a:off x="0" y="1825625"/>
            <a:ext cx="7408285" cy="46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3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58B88E-6980-D847-B7E3-6A90880A0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عصب</a:t>
            </a:r>
            <a:r>
              <a:rPr lang="en-US" dirty="0"/>
              <a:t> </a:t>
            </a:r>
            <a:r>
              <a:rPr lang="en-US" dirty="0" err="1"/>
              <a:t>عضله</a:t>
            </a:r>
            <a:r>
              <a:rPr lang="en-US" dirty="0"/>
              <a:t> </a:t>
            </a:r>
            <a:r>
              <a:rPr lang="en-US" dirty="0" err="1"/>
              <a:t>لواتور</a:t>
            </a:r>
            <a:r>
              <a:rPr lang="en-US" dirty="0"/>
              <a:t> و </a:t>
            </a:r>
            <a:r>
              <a:rPr lang="en-US" dirty="0" err="1"/>
              <a:t>عصب</a:t>
            </a:r>
            <a:r>
              <a:rPr lang="en-US" dirty="0"/>
              <a:t> </a:t>
            </a:r>
            <a:r>
              <a:rPr lang="en-US" dirty="0" err="1"/>
              <a:t>عضله</a:t>
            </a:r>
            <a:r>
              <a:rPr lang="en-US" dirty="0"/>
              <a:t> </a:t>
            </a:r>
            <a:r>
              <a:rPr lang="en-US" dirty="0" err="1"/>
              <a:t>کوکسیژئوس</a:t>
            </a:r>
            <a:r>
              <a:rPr lang="en-US" dirty="0"/>
              <a:t> : </a:t>
            </a:r>
            <a:endParaRPr lang="fa-IR" dirty="0"/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1D2937BA-7479-7040-812C-A69FE54B43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0" y="1466229"/>
            <a:ext cx="7647708" cy="5020650"/>
          </a:xfrm>
        </p:spPr>
      </p:pic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0D93F11A-6308-9645-8418-BEFFF200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0908" y="1825625"/>
            <a:ext cx="4772891" cy="4351338"/>
          </a:xfrm>
        </p:spPr>
        <p:txBody>
          <a:bodyPr/>
          <a:lstStyle/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921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7" y="1211274"/>
            <a:ext cx="7185016" cy="6076217"/>
          </a:xfrm>
          <a:prstGeom prst="rect">
            <a:avLst/>
          </a:prstGeom>
        </p:spPr>
      </p:pic>
      <p:pic>
        <p:nvPicPr>
          <p:cNvPr id="4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371" y="1690688"/>
            <a:ext cx="35914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4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448A8-4F6C-9D49-A77A-5EEA033FC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i="1" dirty="0">
                <a:solidFill>
                  <a:srgbClr val="C00000"/>
                </a:solidFill>
              </a:rPr>
              <a:t>آسیب‌های عصبی در جراحی لگن </a:t>
            </a:r>
            <a:r>
              <a:rPr lang="fa-IR" sz="4000" dirty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6" name="تصویر 6">
            <a:extLst>
              <a:ext uri="{FF2B5EF4-FFF2-40B4-BE49-F238E27FC236}">
                <a16:creationId xmlns:a16="http://schemas.microsoft.com/office/drawing/2014/main" id="{93DCFA8B-87EB-AC4E-9304-664DC17E27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92" y="1825625"/>
            <a:ext cx="4644216" cy="4351338"/>
          </a:xfrm>
        </p:spPr>
      </p:pic>
      <p:pic>
        <p:nvPicPr>
          <p:cNvPr id="7" name="تصویر 7">
            <a:extLst>
              <a:ext uri="{FF2B5EF4-FFF2-40B4-BE49-F238E27FC236}">
                <a16:creationId xmlns:a16="http://schemas.microsoft.com/office/drawing/2014/main" id="{62B18C78-4D24-ED40-B468-2210D0DB8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26" y="1825625"/>
            <a:ext cx="4066001" cy="48213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84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280FCE-8624-9A44-BF5C-8D114F6B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76709" cy="1325563"/>
          </a:xfrm>
        </p:spPr>
        <p:txBody>
          <a:bodyPr/>
          <a:lstStyle/>
          <a:p>
            <a:r>
              <a:rPr lang="fa-IR" dirty="0"/>
              <a:t>آسیب اعصاب لگنی</a:t>
            </a:r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F0A68BD4-DD05-1A49-A927-801F181681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5" y="1825625"/>
            <a:ext cx="4008610" cy="4351338"/>
          </a:xfrm>
        </p:spPr>
      </p:pic>
      <p:pic>
        <p:nvPicPr>
          <p:cNvPr id="6" name="تصویر 6">
            <a:extLst>
              <a:ext uri="{FF2B5EF4-FFF2-40B4-BE49-F238E27FC236}">
                <a16:creationId xmlns:a16="http://schemas.microsoft.com/office/drawing/2014/main" id="{22AD98DE-1AA6-1447-A61F-CCC3F4E5A0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29" y="1851025"/>
            <a:ext cx="5123517" cy="4351338"/>
          </a:xfrm>
        </p:spPr>
      </p:pic>
    </p:spTree>
    <p:extLst>
      <p:ext uri="{BB962C8B-B14F-4D97-AF65-F5344CB8AC3E}">
        <p14:creationId xmlns:p14="http://schemas.microsoft.com/office/powerpoint/2010/main" val="3027321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8470D8-6911-C348-BE98-88712E1B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3893"/>
          </a:xfrm>
        </p:spPr>
        <p:txBody>
          <a:bodyPr>
            <a:normAutofit/>
          </a:bodyPr>
          <a:lstStyle/>
          <a:p>
            <a:r>
              <a:rPr lang="fa-IR" sz="4000" dirty="0"/>
              <a:t>فضاهاي لگن</a:t>
            </a:r>
            <a:br>
              <a:rPr lang="fa-IR" sz="4000" dirty="0"/>
            </a:br>
            <a:r>
              <a:rPr lang="fa-IR" sz="4000" dirty="0"/>
              <a:t/>
            </a:r>
            <a:br>
              <a:rPr lang="fa-IR" sz="4000" dirty="0"/>
            </a:br>
            <a:r>
              <a:rPr lang="fa-IR" sz="4000" dirty="0"/>
              <a:t>پره ساکرال                               رتزیوس</a:t>
            </a:r>
          </a:p>
        </p:txBody>
      </p:sp>
      <p:pic>
        <p:nvPicPr>
          <p:cNvPr id="5" name="تصویر 5">
            <a:extLst>
              <a:ext uri="{FF2B5EF4-FFF2-40B4-BE49-F238E27FC236}">
                <a16:creationId xmlns:a16="http://schemas.microsoft.com/office/drawing/2014/main" id="{B72DA1EF-F260-7D40-ABDA-A71EF3BFD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4" y="2501387"/>
            <a:ext cx="5308298" cy="3964329"/>
          </a:xfrm>
        </p:spPr>
      </p:pic>
      <p:pic>
        <p:nvPicPr>
          <p:cNvPr id="6" name="تصویر 6">
            <a:extLst>
              <a:ext uri="{FF2B5EF4-FFF2-40B4-BE49-F238E27FC236}">
                <a16:creationId xmlns:a16="http://schemas.microsoft.com/office/drawing/2014/main" id="{22E9B5FF-BE50-2F41-B4F6-2CD769658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501387"/>
            <a:ext cx="5084618" cy="3845924"/>
          </a:xfrm>
        </p:spPr>
      </p:pic>
    </p:spTree>
    <p:extLst>
      <p:ext uri="{BB962C8B-B14F-4D97-AF65-F5344CB8AC3E}">
        <p14:creationId xmlns:p14="http://schemas.microsoft.com/office/powerpoint/2010/main" val="1370050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8236" y="1163781"/>
            <a:ext cx="10023764" cy="3489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6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سطوح حمایتی یوتروواژینال</a:t>
            </a:r>
            <a:endParaRPr lang="en-US" sz="6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26" y="2424545"/>
            <a:ext cx="6091637" cy="4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721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DeLancey’s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three levels of vaginal support</a:t>
            </a:r>
            <a:endParaRPr lang="fa-I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075" y="1600200"/>
            <a:ext cx="718185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043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1" y="304801"/>
            <a:ext cx="3436001" cy="8096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سطح 1 دلانسی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019799" y="1447801"/>
            <a:ext cx="3067725" cy="4774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447801"/>
            <a:ext cx="4460136" cy="4471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5800" y="2819400"/>
            <a:ext cx="2362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a-IR" dirty="0"/>
              <a:t>لیگامان های یوتروساکرال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02162" y="3581400"/>
            <a:ext cx="18658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a-IR" dirty="0"/>
              <a:t>لیگامان های کاردینال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1" y="4648200"/>
            <a:ext cx="17459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a-IR" dirty="0"/>
              <a:t>پری سرویکال رینگ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1" y="5029200"/>
            <a:ext cx="1010323" cy="1165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6457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494" y="233783"/>
            <a:ext cx="4004235" cy="71389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سطح 2 دلانسی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47648" y="2718862"/>
            <a:ext cx="4219753" cy="3314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1" y="2514600"/>
            <a:ext cx="3676207" cy="3548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990601"/>
            <a:ext cx="5181600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r"/>
            <a:r>
              <a:rPr lang="fa-IR" b="1" dirty="0">
                <a:solidFill>
                  <a:srgbClr val="7030A0"/>
                </a:solidFill>
              </a:rPr>
              <a:t>- سپتوم های پوبوسرویکال و وزیکوواژینال</a:t>
            </a:r>
          </a:p>
          <a:p>
            <a:pPr marL="342900" indent="-342900" algn="r"/>
            <a:r>
              <a:rPr lang="en-US" b="1" dirty="0">
                <a:solidFill>
                  <a:srgbClr val="7030A0"/>
                </a:solidFill>
              </a:rPr>
              <a:t>(white line) (ATFP) </a:t>
            </a:r>
            <a:r>
              <a:rPr lang="en-US" b="1" dirty="0" err="1">
                <a:solidFill>
                  <a:srgbClr val="7030A0"/>
                </a:solidFill>
              </a:rPr>
              <a:t>Arcus</a:t>
            </a:r>
            <a:r>
              <a:rPr lang="en-US" b="1" dirty="0">
                <a:solidFill>
                  <a:srgbClr val="7030A0"/>
                </a:solidFill>
              </a:rPr>
              <a:t> tendinous fascia pelvis </a:t>
            </a:r>
            <a:r>
              <a:rPr lang="fa-IR" b="1" dirty="0">
                <a:solidFill>
                  <a:srgbClr val="7030A0"/>
                </a:solidFill>
              </a:rPr>
              <a:t>- </a:t>
            </a:r>
            <a:endParaRPr lang="en-US" b="1" dirty="0">
              <a:solidFill>
                <a:srgbClr val="7030A0"/>
              </a:solidFill>
            </a:endParaRPr>
          </a:p>
          <a:p>
            <a:pPr marL="342900" indent="-342900" algn="r"/>
            <a:r>
              <a:rPr lang="en-US" b="1" dirty="0">
                <a:solidFill>
                  <a:srgbClr val="7030A0"/>
                </a:solidFill>
              </a:rPr>
              <a:t>Arcus tendinous fascia </a:t>
            </a:r>
            <a:r>
              <a:rPr lang="en-US" b="1" dirty="0" err="1">
                <a:solidFill>
                  <a:srgbClr val="7030A0"/>
                </a:solidFill>
              </a:rPr>
              <a:t>rectovaginalis</a:t>
            </a:r>
            <a:r>
              <a:rPr lang="fa-IR" b="1" dirty="0">
                <a:solidFill>
                  <a:srgbClr val="7030A0"/>
                </a:solidFill>
              </a:rPr>
              <a:t>- </a:t>
            </a:r>
          </a:p>
          <a:p>
            <a:pPr marL="342900" indent="-342900" algn="r"/>
            <a:r>
              <a:rPr lang="fa-IR" b="1" dirty="0">
                <a:solidFill>
                  <a:srgbClr val="7030A0"/>
                </a:solidFill>
              </a:rPr>
              <a:t>- اتصالات دیواره لترال واژن به این فاشیا ها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763001" y="3810001"/>
            <a:ext cx="907869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3276601"/>
            <a:ext cx="1057622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5638801"/>
            <a:ext cx="1057622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138" y="5725246"/>
            <a:ext cx="1079086" cy="883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Straight Arrow Connector 15"/>
          <p:cNvCxnSpPr/>
          <p:nvPr/>
        </p:nvCxnSpPr>
        <p:spPr>
          <a:xfrm flipV="1">
            <a:off x="2514600" y="4343400"/>
            <a:ext cx="762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19600" y="3505201"/>
            <a:ext cx="762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68" y="204405"/>
            <a:ext cx="2438400" cy="22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"/>
            <a:ext cx="3442532" cy="762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fa-IR" sz="3600" b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سطح 3 دلانسی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1" y="1304947"/>
            <a:ext cx="6691734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fa-IR" sz="2400" b="1" kern="0" dirty="0">
                <a:ln/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   3سانتی متری دیستال دیواره های قدامی و خلف واژن :</a:t>
            </a:r>
          </a:p>
          <a:p>
            <a:pPr lvl="0" algn="r">
              <a:defRPr/>
            </a:pPr>
            <a:r>
              <a:rPr lang="fa-IR" sz="2400" b="1" kern="0" dirty="0">
                <a:ln/>
                <a:solidFill>
                  <a:schemeClr val="tx1"/>
                </a:solidFill>
                <a:cs typeface="Arial" panose="020B0604020202020204" pitchFamily="34" charset="0"/>
              </a:rPr>
              <a:t>مجری </a:t>
            </a:r>
            <a:r>
              <a:rPr lang="fa-IR" sz="2400" b="1" kern="0" dirty="0">
                <a:ln/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ادراری در قدام و جسم پرینه در خلف</a:t>
            </a:r>
            <a:endParaRPr lang="en-US" sz="2400" b="1" kern="0" dirty="0">
              <a:ln/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4294967295"/>
          </p:nvPr>
        </p:nvPicPr>
        <p:blipFill rotWithShape="1">
          <a:blip r:embed="rId2" cstate="print"/>
          <a:srcRect l="22366" t="21147" r="26563" b="13352"/>
          <a:stretch/>
        </p:blipFill>
        <p:spPr bwMode="auto">
          <a:xfrm>
            <a:off x="2180310" y="2500701"/>
            <a:ext cx="3559827" cy="3424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2590800"/>
            <a:ext cx="2590800" cy="304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8534400" y="2438400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kern="0" dirty="0">
                <a:ln/>
                <a:cs typeface="Arial" panose="020B0604020202020204" pitchFamily="34" charset="0"/>
              </a:rPr>
              <a:t>مجری ادراری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62800" y="5638800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b="1" kern="0" dirty="0">
                <a:ln/>
                <a:cs typeface="Arial" panose="020B0604020202020204" pitchFamily="34" charset="0"/>
              </a:rPr>
              <a:t>جسم پرینه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48600" y="2819400"/>
            <a:ext cx="9906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991600" y="40386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915400" y="4114800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1600" b="1" kern="0" dirty="0">
                <a:ln/>
                <a:cs typeface="Arial" panose="020B0604020202020204" pitchFamily="34" charset="0"/>
              </a:rPr>
              <a:t>پرینه آل مامبران </a:t>
            </a:r>
            <a:endParaRPr lang="en-US" sz="1600" dirty="0"/>
          </a:p>
        </p:txBody>
      </p:sp>
      <p:sp>
        <p:nvSpPr>
          <p:cNvPr id="25" name="Oval 24"/>
          <p:cNvSpPr/>
          <p:nvPr/>
        </p:nvSpPr>
        <p:spPr>
          <a:xfrm>
            <a:off x="6934200" y="55626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10600" y="2438400"/>
            <a:ext cx="1447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 animBg="1"/>
      <p:bldP spid="23" grpId="0"/>
      <p:bldP spid="25" grpId="0" animBg="1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56568"/>
            <a:ext cx="5181600" cy="42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43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3429000" cy="10668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3600" b="1" kern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Arial" panose="020B0604020202020204" pitchFamily="34" charset="0"/>
              </a:rPr>
              <a:t>سطح 3 دلانسی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b="1" dirty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143000"/>
            <a:ext cx="5549900" cy="2286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 b="1" dirty="0"/>
          </a:p>
          <a:p>
            <a:pPr lvl="1">
              <a:buFont typeface="Wingdings" pitchFamily="2" charset="2"/>
              <a:buNone/>
            </a:pPr>
            <a:endParaRPr lang="en-US" sz="2000" b="1" dirty="0"/>
          </a:p>
          <a:p>
            <a:pPr>
              <a:buFont typeface="Wingdings" pitchFamily="2" charset="2"/>
              <a:buNone/>
            </a:pPr>
            <a:r>
              <a:rPr lang="en-US" b="1" i="1" dirty="0" err="1"/>
              <a:t>Perineal</a:t>
            </a:r>
            <a:r>
              <a:rPr lang="en-US" b="1" i="1" dirty="0"/>
              <a:t>  Membrane </a:t>
            </a:r>
          </a:p>
          <a:p>
            <a:pPr>
              <a:buFont typeface="Wingdings" pitchFamily="2" charset="2"/>
              <a:buNone/>
            </a:pPr>
            <a:r>
              <a:rPr lang="en-US" sz="2400" b="1" dirty="0"/>
              <a:t>    distal fixation for urethra, vagina , perineal body and anus to the pubis</a:t>
            </a:r>
          </a:p>
        </p:txBody>
      </p:sp>
      <p:pic>
        <p:nvPicPr>
          <p:cNvPr id="265220" name="Picture 4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188913"/>
            <a:ext cx="4103688" cy="3168650"/>
          </a:xfrm>
          <a:noFill/>
          <a:ln/>
        </p:spPr>
      </p:pic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7948613" y="47450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65222" name="Picture 6" descr="RV suppo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2634" r="20018" b="10892"/>
          <a:stretch>
            <a:fillRect/>
          </a:stretch>
        </p:blipFill>
        <p:spPr>
          <a:xfrm>
            <a:off x="6096000" y="3644901"/>
            <a:ext cx="4356100" cy="2982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5223" name="Freeform 7"/>
          <p:cNvSpPr>
            <a:spLocks/>
          </p:cNvSpPr>
          <p:nvPr/>
        </p:nvSpPr>
        <p:spPr bwMode="auto">
          <a:xfrm>
            <a:off x="7967664" y="5661025"/>
            <a:ext cx="852487" cy="369332"/>
          </a:xfrm>
          <a:custGeom>
            <a:avLst/>
            <a:gdLst>
              <a:gd name="T0" fmla="*/ 16 w 720"/>
              <a:gd name="T1" fmla="*/ 24 h 440"/>
              <a:gd name="T2" fmla="*/ 64 w 720"/>
              <a:gd name="T3" fmla="*/ 216 h 440"/>
              <a:gd name="T4" fmla="*/ 208 w 720"/>
              <a:gd name="T5" fmla="*/ 408 h 440"/>
              <a:gd name="T6" fmla="*/ 496 w 720"/>
              <a:gd name="T7" fmla="*/ 408 h 440"/>
              <a:gd name="T8" fmla="*/ 688 w 720"/>
              <a:gd name="T9" fmla="*/ 312 h 440"/>
              <a:gd name="T10" fmla="*/ 688 w 720"/>
              <a:gd name="T11" fmla="*/ 168 h 440"/>
              <a:gd name="T12" fmla="*/ 544 w 720"/>
              <a:gd name="T13" fmla="*/ 264 h 440"/>
              <a:gd name="T14" fmla="*/ 448 w 720"/>
              <a:gd name="T15" fmla="*/ 312 h 440"/>
              <a:gd name="T16" fmla="*/ 208 w 720"/>
              <a:gd name="T17" fmla="*/ 216 h 440"/>
              <a:gd name="T18" fmla="*/ 160 w 720"/>
              <a:gd name="T19" fmla="*/ 72 h 440"/>
              <a:gd name="T20" fmla="*/ 16 w 720"/>
              <a:gd name="T21" fmla="*/ 24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0" h="440">
                <a:moveTo>
                  <a:pt x="16" y="24"/>
                </a:moveTo>
                <a:cubicBezTo>
                  <a:pt x="0" y="48"/>
                  <a:pt x="32" y="152"/>
                  <a:pt x="64" y="216"/>
                </a:cubicBezTo>
                <a:cubicBezTo>
                  <a:pt x="96" y="280"/>
                  <a:pt x="136" y="376"/>
                  <a:pt x="208" y="408"/>
                </a:cubicBezTo>
                <a:cubicBezTo>
                  <a:pt x="280" y="440"/>
                  <a:pt x="416" y="424"/>
                  <a:pt x="496" y="408"/>
                </a:cubicBezTo>
                <a:cubicBezTo>
                  <a:pt x="576" y="392"/>
                  <a:pt x="656" y="352"/>
                  <a:pt x="688" y="312"/>
                </a:cubicBezTo>
                <a:cubicBezTo>
                  <a:pt x="720" y="272"/>
                  <a:pt x="712" y="176"/>
                  <a:pt x="688" y="168"/>
                </a:cubicBezTo>
                <a:cubicBezTo>
                  <a:pt x="664" y="160"/>
                  <a:pt x="584" y="240"/>
                  <a:pt x="544" y="264"/>
                </a:cubicBezTo>
                <a:cubicBezTo>
                  <a:pt x="504" y="288"/>
                  <a:pt x="504" y="320"/>
                  <a:pt x="448" y="312"/>
                </a:cubicBezTo>
                <a:cubicBezTo>
                  <a:pt x="392" y="304"/>
                  <a:pt x="256" y="256"/>
                  <a:pt x="208" y="216"/>
                </a:cubicBezTo>
                <a:cubicBezTo>
                  <a:pt x="160" y="176"/>
                  <a:pt x="192" y="112"/>
                  <a:pt x="160" y="72"/>
                </a:cubicBezTo>
                <a:cubicBezTo>
                  <a:pt x="128" y="32"/>
                  <a:pt x="32" y="0"/>
                  <a:pt x="16" y="24"/>
                </a:cubicBezTo>
                <a:close/>
              </a:path>
            </a:pathLst>
          </a:custGeom>
          <a:solidFill>
            <a:srgbClr val="FF0000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24" name="Freeform 8"/>
          <p:cNvSpPr>
            <a:spLocks/>
          </p:cNvSpPr>
          <p:nvPr/>
        </p:nvSpPr>
        <p:spPr bwMode="auto">
          <a:xfrm>
            <a:off x="8543926" y="6092825"/>
            <a:ext cx="1152525" cy="369332"/>
          </a:xfrm>
          <a:custGeom>
            <a:avLst/>
            <a:gdLst>
              <a:gd name="T0" fmla="*/ 1128 w 1128"/>
              <a:gd name="T1" fmla="*/ 8 h 400"/>
              <a:gd name="T2" fmla="*/ 648 w 1128"/>
              <a:gd name="T3" fmla="*/ 248 h 400"/>
              <a:gd name="T4" fmla="*/ 72 w 1128"/>
              <a:gd name="T5" fmla="*/ 392 h 400"/>
              <a:gd name="T6" fmla="*/ 216 w 1128"/>
              <a:gd name="T7" fmla="*/ 200 h 400"/>
              <a:gd name="T8" fmla="*/ 312 w 1128"/>
              <a:gd name="T9" fmla="*/ 56 h 400"/>
              <a:gd name="T10" fmla="*/ 408 w 1128"/>
              <a:gd name="T11" fmla="*/ 8 h 400"/>
              <a:gd name="T12" fmla="*/ 648 w 1128"/>
              <a:gd name="T13" fmla="*/ 104 h 400"/>
              <a:gd name="T14" fmla="*/ 1080 w 1128"/>
              <a:gd name="T15" fmla="*/ 8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28" h="400">
                <a:moveTo>
                  <a:pt x="1128" y="8"/>
                </a:moveTo>
                <a:cubicBezTo>
                  <a:pt x="976" y="96"/>
                  <a:pt x="824" y="184"/>
                  <a:pt x="648" y="248"/>
                </a:cubicBezTo>
                <a:cubicBezTo>
                  <a:pt x="472" y="312"/>
                  <a:pt x="144" y="400"/>
                  <a:pt x="72" y="392"/>
                </a:cubicBezTo>
                <a:cubicBezTo>
                  <a:pt x="0" y="384"/>
                  <a:pt x="176" y="256"/>
                  <a:pt x="216" y="200"/>
                </a:cubicBezTo>
                <a:cubicBezTo>
                  <a:pt x="256" y="144"/>
                  <a:pt x="280" y="88"/>
                  <a:pt x="312" y="56"/>
                </a:cubicBezTo>
                <a:cubicBezTo>
                  <a:pt x="344" y="24"/>
                  <a:pt x="352" y="0"/>
                  <a:pt x="408" y="8"/>
                </a:cubicBezTo>
                <a:cubicBezTo>
                  <a:pt x="464" y="16"/>
                  <a:pt x="536" y="104"/>
                  <a:pt x="648" y="104"/>
                </a:cubicBezTo>
                <a:cubicBezTo>
                  <a:pt x="760" y="104"/>
                  <a:pt x="1008" y="24"/>
                  <a:pt x="1080" y="8"/>
                </a:cubicBezTo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25" name="Freeform 9"/>
          <p:cNvSpPr>
            <a:spLocks/>
          </p:cNvSpPr>
          <p:nvPr/>
        </p:nvSpPr>
        <p:spPr bwMode="auto">
          <a:xfrm>
            <a:off x="8328025" y="6092825"/>
            <a:ext cx="546100" cy="369332"/>
          </a:xfrm>
          <a:custGeom>
            <a:avLst/>
            <a:gdLst>
              <a:gd name="T0" fmla="*/ 8 w 640"/>
              <a:gd name="T1" fmla="*/ 456 h 608"/>
              <a:gd name="T2" fmla="*/ 248 w 640"/>
              <a:gd name="T3" fmla="*/ 264 h 608"/>
              <a:gd name="T4" fmla="*/ 536 w 640"/>
              <a:gd name="T5" fmla="*/ 24 h 608"/>
              <a:gd name="T6" fmla="*/ 584 w 640"/>
              <a:gd name="T7" fmla="*/ 120 h 608"/>
              <a:gd name="T8" fmla="*/ 200 w 640"/>
              <a:gd name="T9" fmla="*/ 552 h 608"/>
              <a:gd name="T10" fmla="*/ 8 w 640"/>
              <a:gd name="T11" fmla="*/ 45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0" h="608">
                <a:moveTo>
                  <a:pt x="8" y="456"/>
                </a:moveTo>
                <a:cubicBezTo>
                  <a:pt x="16" y="408"/>
                  <a:pt x="160" y="336"/>
                  <a:pt x="248" y="264"/>
                </a:cubicBezTo>
                <a:cubicBezTo>
                  <a:pt x="336" y="192"/>
                  <a:pt x="480" y="48"/>
                  <a:pt x="536" y="24"/>
                </a:cubicBezTo>
                <a:cubicBezTo>
                  <a:pt x="592" y="0"/>
                  <a:pt x="640" y="32"/>
                  <a:pt x="584" y="120"/>
                </a:cubicBezTo>
                <a:cubicBezTo>
                  <a:pt x="528" y="208"/>
                  <a:pt x="304" y="496"/>
                  <a:pt x="200" y="552"/>
                </a:cubicBezTo>
                <a:cubicBezTo>
                  <a:pt x="96" y="608"/>
                  <a:pt x="0" y="504"/>
                  <a:pt x="8" y="456"/>
                </a:cubicBezTo>
                <a:close/>
              </a:path>
            </a:pathLst>
          </a:custGeom>
          <a:solidFill>
            <a:srgbClr val="FF0000">
              <a:alpha val="6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26" name="Freeform 10"/>
          <p:cNvSpPr>
            <a:spLocks/>
          </p:cNvSpPr>
          <p:nvPr/>
        </p:nvSpPr>
        <p:spPr bwMode="auto">
          <a:xfrm>
            <a:off x="8904289" y="5949950"/>
            <a:ext cx="1081087" cy="369332"/>
          </a:xfrm>
          <a:custGeom>
            <a:avLst/>
            <a:gdLst>
              <a:gd name="T0" fmla="*/ 920 w 944"/>
              <a:gd name="T1" fmla="*/ 96 h 200"/>
              <a:gd name="T2" fmla="*/ 680 w 944"/>
              <a:gd name="T3" fmla="*/ 144 h 200"/>
              <a:gd name="T4" fmla="*/ 440 w 944"/>
              <a:gd name="T5" fmla="*/ 192 h 200"/>
              <a:gd name="T6" fmla="*/ 56 w 944"/>
              <a:gd name="T7" fmla="*/ 96 h 200"/>
              <a:gd name="T8" fmla="*/ 104 w 944"/>
              <a:gd name="T9" fmla="*/ 48 h 200"/>
              <a:gd name="T10" fmla="*/ 392 w 944"/>
              <a:gd name="T11" fmla="*/ 96 h 200"/>
              <a:gd name="T12" fmla="*/ 824 w 944"/>
              <a:gd name="T13" fmla="*/ 0 h 200"/>
              <a:gd name="T14" fmla="*/ 920 w 944"/>
              <a:gd name="T15" fmla="*/ 9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44" h="200">
                <a:moveTo>
                  <a:pt x="920" y="96"/>
                </a:moveTo>
                <a:cubicBezTo>
                  <a:pt x="896" y="120"/>
                  <a:pt x="760" y="128"/>
                  <a:pt x="680" y="144"/>
                </a:cubicBezTo>
                <a:cubicBezTo>
                  <a:pt x="600" y="160"/>
                  <a:pt x="544" y="200"/>
                  <a:pt x="440" y="192"/>
                </a:cubicBezTo>
                <a:cubicBezTo>
                  <a:pt x="336" y="184"/>
                  <a:pt x="112" y="120"/>
                  <a:pt x="56" y="96"/>
                </a:cubicBezTo>
                <a:cubicBezTo>
                  <a:pt x="0" y="72"/>
                  <a:pt x="48" y="48"/>
                  <a:pt x="104" y="48"/>
                </a:cubicBezTo>
                <a:cubicBezTo>
                  <a:pt x="160" y="48"/>
                  <a:pt x="272" y="104"/>
                  <a:pt x="392" y="96"/>
                </a:cubicBezTo>
                <a:cubicBezTo>
                  <a:pt x="512" y="88"/>
                  <a:pt x="728" y="0"/>
                  <a:pt x="824" y="0"/>
                </a:cubicBezTo>
                <a:cubicBezTo>
                  <a:pt x="920" y="0"/>
                  <a:pt x="944" y="72"/>
                  <a:pt x="920" y="96"/>
                </a:cubicBezTo>
                <a:close/>
              </a:path>
            </a:pathLst>
          </a:custGeom>
          <a:solidFill>
            <a:srgbClr val="FF0000">
              <a:alpha val="6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27" name="Freeform 11"/>
          <p:cNvSpPr>
            <a:spLocks/>
          </p:cNvSpPr>
          <p:nvPr/>
        </p:nvSpPr>
        <p:spPr bwMode="auto">
          <a:xfrm>
            <a:off x="8112125" y="5589588"/>
            <a:ext cx="654050" cy="369332"/>
          </a:xfrm>
          <a:custGeom>
            <a:avLst/>
            <a:gdLst>
              <a:gd name="T0" fmla="*/ 32 w 624"/>
              <a:gd name="T1" fmla="*/ 48 h 360"/>
              <a:gd name="T2" fmla="*/ 32 w 624"/>
              <a:gd name="T3" fmla="*/ 192 h 360"/>
              <a:gd name="T4" fmla="*/ 224 w 624"/>
              <a:gd name="T5" fmla="*/ 336 h 360"/>
              <a:gd name="T6" fmla="*/ 464 w 624"/>
              <a:gd name="T7" fmla="*/ 336 h 360"/>
              <a:gd name="T8" fmla="*/ 608 w 624"/>
              <a:gd name="T9" fmla="*/ 192 h 360"/>
              <a:gd name="T10" fmla="*/ 560 w 624"/>
              <a:gd name="T11" fmla="*/ 144 h 360"/>
              <a:gd name="T12" fmla="*/ 464 w 624"/>
              <a:gd name="T13" fmla="*/ 240 h 360"/>
              <a:gd name="T14" fmla="*/ 320 w 624"/>
              <a:gd name="T15" fmla="*/ 288 h 360"/>
              <a:gd name="T16" fmla="*/ 128 w 624"/>
              <a:gd name="T17" fmla="*/ 192 h 360"/>
              <a:gd name="T18" fmla="*/ 128 w 624"/>
              <a:gd name="T19" fmla="*/ 48 h 360"/>
              <a:gd name="T20" fmla="*/ 80 w 624"/>
              <a:gd name="T21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4" h="360">
                <a:moveTo>
                  <a:pt x="32" y="48"/>
                </a:moveTo>
                <a:cubicBezTo>
                  <a:pt x="16" y="96"/>
                  <a:pt x="0" y="144"/>
                  <a:pt x="32" y="192"/>
                </a:cubicBezTo>
                <a:cubicBezTo>
                  <a:pt x="64" y="240"/>
                  <a:pt x="152" y="312"/>
                  <a:pt x="224" y="336"/>
                </a:cubicBezTo>
                <a:cubicBezTo>
                  <a:pt x="296" y="360"/>
                  <a:pt x="400" y="360"/>
                  <a:pt x="464" y="336"/>
                </a:cubicBezTo>
                <a:cubicBezTo>
                  <a:pt x="528" y="312"/>
                  <a:pt x="592" y="224"/>
                  <a:pt x="608" y="192"/>
                </a:cubicBezTo>
                <a:cubicBezTo>
                  <a:pt x="624" y="160"/>
                  <a:pt x="584" y="136"/>
                  <a:pt x="560" y="144"/>
                </a:cubicBezTo>
                <a:cubicBezTo>
                  <a:pt x="536" y="152"/>
                  <a:pt x="504" y="216"/>
                  <a:pt x="464" y="240"/>
                </a:cubicBezTo>
                <a:cubicBezTo>
                  <a:pt x="424" y="264"/>
                  <a:pt x="376" y="296"/>
                  <a:pt x="320" y="288"/>
                </a:cubicBezTo>
                <a:cubicBezTo>
                  <a:pt x="264" y="280"/>
                  <a:pt x="160" y="232"/>
                  <a:pt x="128" y="192"/>
                </a:cubicBezTo>
                <a:cubicBezTo>
                  <a:pt x="96" y="152"/>
                  <a:pt x="136" y="80"/>
                  <a:pt x="128" y="48"/>
                </a:cubicBezTo>
                <a:cubicBezTo>
                  <a:pt x="120" y="16"/>
                  <a:pt x="100" y="8"/>
                  <a:pt x="80" y="0"/>
                </a:cubicBezTo>
              </a:path>
            </a:pathLst>
          </a:custGeom>
          <a:solidFill>
            <a:srgbClr val="00FF00">
              <a:alpha val="6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28" name="Freeform 12"/>
          <p:cNvSpPr>
            <a:spLocks/>
          </p:cNvSpPr>
          <p:nvPr/>
        </p:nvSpPr>
        <p:spPr bwMode="auto">
          <a:xfrm>
            <a:off x="8256589" y="1412875"/>
            <a:ext cx="720725" cy="369332"/>
          </a:xfrm>
          <a:custGeom>
            <a:avLst/>
            <a:gdLst>
              <a:gd name="T0" fmla="*/ 0 w 536"/>
              <a:gd name="T1" fmla="*/ 0 h 840"/>
              <a:gd name="T2" fmla="*/ 240 w 536"/>
              <a:gd name="T3" fmla="*/ 336 h 840"/>
              <a:gd name="T4" fmla="*/ 528 w 536"/>
              <a:gd name="T5" fmla="*/ 768 h 840"/>
              <a:gd name="T6" fmla="*/ 288 w 536"/>
              <a:gd name="T7" fmla="*/ 768 h 840"/>
              <a:gd name="T8" fmla="*/ 48 w 536"/>
              <a:gd name="T9" fmla="*/ 768 h 840"/>
              <a:gd name="T10" fmla="*/ 144 w 536"/>
              <a:gd name="T11" fmla="*/ 624 h 840"/>
              <a:gd name="T12" fmla="*/ 144 w 536"/>
              <a:gd name="T13" fmla="*/ 432 h 840"/>
              <a:gd name="T14" fmla="*/ 48 w 536"/>
              <a:gd name="T15" fmla="*/ 144 h 840"/>
              <a:gd name="T16" fmla="*/ 0 w 536"/>
              <a:gd name="T17" fmla="*/ 48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6" h="840">
                <a:moveTo>
                  <a:pt x="0" y="0"/>
                </a:moveTo>
                <a:cubicBezTo>
                  <a:pt x="76" y="104"/>
                  <a:pt x="152" y="208"/>
                  <a:pt x="240" y="336"/>
                </a:cubicBezTo>
                <a:cubicBezTo>
                  <a:pt x="328" y="464"/>
                  <a:pt x="520" y="696"/>
                  <a:pt x="528" y="768"/>
                </a:cubicBezTo>
                <a:cubicBezTo>
                  <a:pt x="536" y="840"/>
                  <a:pt x="368" y="768"/>
                  <a:pt x="288" y="768"/>
                </a:cubicBezTo>
                <a:cubicBezTo>
                  <a:pt x="208" y="768"/>
                  <a:pt x="72" y="792"/>
                  <a:pt x="48" y="768"/>
                </a:cubicBezTo>
                <a:cubicBezTo>
                  <a:pt x="24" y="744"/>
                  <a:pt x="128" y="680"/>
                  <a:pt x="144" y="624"/>
                </a:cubicBezTo>
                <a:cubicBezTo>
                  <a:pt x="160" y="568"/>
                  <a:pt x="160" y="512"/>
                  <a:pt x="144" y="432"/>
                </a:cubicBezTo>
                <a:cubicBezTo>
                  <a:pt x="128" y="352"/>
                  <a:pt x="72" y="208"/>
                  <a:pt x="48" y="144"/>
                </a:cubicBezTo>
                <a:cubicBezTo>
                  <a:pt x="24" y="80"/>
                  <a:pt x="12" y="64"/>
                  <a:pt x="0" y="48"/>
                </a:cubicBezTo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29" name="Freeform 13"/>
          <p:cNvSpPr>
            <a:spLocks/>
          </p:cNvSpPr>
          <p:nvPr/>
        </p:nvSpPr>
        <p:spPr bwMode="auto">
          <a:xfrm>
            <a:off x="7896225" y="2420938"/>
            <a:ext cx="1100138" cy="369332"/>
          </a:xfrm>
          <a:custGeom>
            <a:avLst/>
            <a:gdLst>
              <a:gd name="T0" fmla="*/ 840 w 880"/>
              <a:gd name="T1" fmla="*/ 208 h 224"/>
              <a:gd name="T2" fmla="*/ 552 w 880"/>
              <a:gd name="T3" fmla="*/ 160 h 224"/>
              <a:gd name="T4" fmla="*/ 72 w 880"/>
              <a:gd name="T5" fmla="*/ 112 h 224"/>
              <a:gd name="T6" fmla="*/ 120 w 880"/>
              <a:gd name="T7" fmla="*/ 16 h 224"/>
              <a:gd name="T8" fmla="*/ 552 w 880"/>
              <a:gd name="T9" fmla="*/ 16 h 224"/>
              <a:gd name="T10" fmla="*/ 792 w 880"/>
              <a:gd name="T11" fmla="*/ 64 h 224"/>
              <a:gd name="T12" fmla="*/ 840 w 880"/>
              <a:gd name="T13" fmla="*/ 208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0" h="224">
                <a:moveTo>
                  <a:pt x="840" y="208"/>
                </a:moveTo>
                <a:cubicBezTo>
                  <a:pt x="800" y="224"/>
                  <a:pt x="680" y="176"/>
                  <a:pt x="552" y="160"/>
                </a:cubicBezTo>
                <a:cubicBezTo>
                  <a:pt x="424" y="144"/>
                  <a:pt x="144" y="136"/>
                  <a:pt x="72" y="112"/>
                </a:cubicBezTo>
                <a:cubicBezTo>
                  <a:pt x="0" y="88"/>
                  <a:pt x="40" y="32"/>
                  <a:pt x="120" y="16"/>
                </a:cubicBezTo>
                <a:cubicBezTo>
                  <a:pt x="200" y="0"/>
                  <a:pt x="440" y="8"/>
                  <a:pt x="552" y="16"/>
                </a:cubicBezTo>
                <a:cubicBezTo>
                  <a:pt x="664" y="24"/>
                  <a:pt x="744" y="32"/>
                  <a:pt x="792" y="64"/>
                </a:cubicBezTo>
                <a:cubicBezTo>
                  <a:pt x="840" y="96"/>
                  <a:pt x="880" y="192"/>
                  <a:pt x="840" y="208"/>
                </a:cubicBezTo>
                <a:close/>
              </a:path>
            </a:pathLst>
          </a:custGeom>
          <a:solidFill>
            <a:srgbClr val="FF0000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30" name="Freeform 14"/>
          <p:cNvSpPr>
            <a:spLocks/>
          </p:cNvSpPr>
          <p:nvPr/>
        </p:nvSpPr>
        <p:spPr bwMode="auto">
          <a:xfrm>
            <a:off x="7967664" y="2420938"/>
            <a:ext cx="211137" cy="369332"/>
          </a:xfrm>
          <a:custGeom>
            <a:avLst/>
            <a:gdLst>
              <a:gd name="T0" fmla="*/ 8 w 216"/>
              <a:gd name="T1" fmla="*/ 560 h 616"/>
              <a:gd name="T2" fmla="*/ 56 w 216"/>
              <a:gd name="T3" fmla="*/ 608 h 616"/>
              <a:gd name="T4" fmla="*/ 152 w 216"/>
              <a:gd name="T5" fmla="*/ 512 h 616"/>
              <a:gd name="T6" fmla="*/ 200 w 216"/>
              <a:gd name="T7" fmla="*/ 272 h 616"/>
              <a:gd name="T8" fmla="*/ 56 w 216"/>
              <a:gd name="T9" fmla="*/ 80 h 616"/>
              <a:gd name="T10" fmla="*/ 8 w 216"/>
              <a:gd name="T11" fmla="*/ 32 h 616"/>
              <a:gd name="T12" fmla="*/ 104 w 216"/>
              <a:gd name="T13" fmla="*/ 272 h 616"/>
              <a:gd name="T14" fmla="*/ 104 w 216"/>
              <a:gd name="T15" fmla="*/ 512 h 616"/>
              <a:gd name="T16" fmla="*/ 8 w 216"/>
              <a:gd name="T17" fmla="*/ 560 h 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" h="616">
                <a:moveTo>
                  <a:pt x="8" y="560"/>
                </a:moveTo>
                <a:cubicBezTo>
                  <a:pt x="0" y="576"/>
                  <a:pt x="32" y="616"/>
                  <a:pt x="56" y="608"/>
                </a:cubicBezTo>
                <a:cubicBezTo>
                  <a:pt x="80" y="600"/>
                  <a:pt x="128" y="568"/>
                  <a:pt x="152" y="512"/>
                </a:cubicBezTo>
                <a:cubicBezTo>
                  <a:pt x="176" y="456"/>
                  <a:pt x="216" y="344"/>
                  <a:pt x="200" y="272"/>
                </a:cubicBezTo>
                <a:cubicBezTo>
                  <a:pt x="184" y="200"/>
                  <a:pt x="88" y="120"/>
                  <a:pt x="56" y="80"/>
                </a:cubicBezTo>
                <a:cubicBezTo>
                  <a:pt x="24" y="40"/>
                  <a:pt x="0" y="0"/>
                  <a:pt x="8" y="32"/>
                </a:cubicBezTo>
                <a:cubicBezTo>
                  <a:pt x="16" y="64"/>
                  <a:pt x="88" y="192"/>
                  <a:pt x="104" y="272"/>
                </a:cubicBezTo>
                <a:cubicBezTo>
                  <a:pt x="120" y="352"/>
                  <a:pt x="120" y="456"/>
                  <a:pt x="104" y="512"/>
                </a:cubicBezTo>
                <a:cubicBezTo>
                  <a:pt x="88" y="568"/>
                  <a:pt x="16" y="544"/>
                  <a:pt x="8" y="560"/>
                </a:cubicBezTo>
                <a:close/>
              </a:path>
            </a:pathLst>
          </a:custGeom>
          <a:solidFill>
            <a:srgbClr val="00FF00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sp>
        <p:nvSpPr>
          <p:cNvPr id="265231" name="Freeform 15"/>
          <p:cNvSpPr>
            <a:spLocks/>
          </p:cNvSpPr>
          <p:nvPr/>
        </p:nvSpPr>
        <p:spPr bwMode="auto">
          <a:xfrm>
            <a:off x="8040688" y="1268413"/>
            <a:ext cx="360362" cy="369332"/>
          </a:xfrm>
          <a:custGeom>
            <a:avLst/>
            <a:gdLst>
              <a:gd name="T0" fmla="*/ 64 w 264"/>
              <a:gd name="T1" fmla="*/ 24 h 888"/>
              <a:gd name="T2" fmla="*/ 160 w 264"/>
              <a:gd name="T3" fmla="*/ 168 h 888"/>
              <a:gd name="T4" fmla="*/ 256 w 264"/>
              <a:gd name="T5" fmla="*/ 456 h 888"/>
              <a:gd name="T6" fmla="*/ 208 w 264"/>
              <a:gd name="T7" fmla="*/ 744 h 888"/>
              <a:gd name="T8" fmla="*/ 64 w 264"/>
              <a:gd name="T9" fmla="*/ 888 h 888"/>
              <a:gd name="T10" fmla="*/ 16 w 264"/>
              <a:gd name="T11" fmla="*/ 744 h 888"/>
              <a:gd name="T12" fmla="*/ 160 w 264"/>
              <a:gd name="T13" fmla="*/ 648 h 888"/>
              <a:gd name="T14" fmla="*/ 160 w 264"/>
              <a:gd name="T15" fmla="*/ 312 h 888"/>
              <a:gd name="T16" fmla="*/ 64 w 264"/>
              <a:gd name="T17" fmla="*/ 24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4" h="888">
                <a:moveTo>
                  <a:pt x="64" y="24"/>
                </a:moveTo>
                <a:cubicBezTo>
                  <a:pt x="64" y="0"/>
                  <a:pt x="128" y="96"/>
                  <a:pt x="160" y="168"/>
                </a:cubicBezTo>
                <a:cubicBezTo>
                  <a:pt x="192" y="240"/>
                  <a:pt x="248" y="360"/>
                  <a:pt x="256" y="456"/>
                </a:cubicBezTo>
                <a:cubicBezTo>
                  <a:pt x="264" y="552"/>
                  <a:pt x="240" y="672"/>
                  <a:pt x="208" y="744"/>
                </a:cubicBezTo>
                <a:cubicBezTo>
                  <a:pt x="176" y="816"/>
                  <a:pt x="96" y="888"/>
                  <a:pt x="64" y="888"/>
                </a:cubicBezTo>
                <a:cubicBezTo>
                  <a:pt x="32" y="888"/>
                  <a:pt x="0" y="784"/>
                  <a:pt x="16" y="744"/>
                </a:cubicBezTo>
                <a:cubicBezTo>
                  <a:pt x="32" y="704"/>
                  <a:pt x="136" y="720"/>
                  <a:pt x="160" y="648"/>
                </a:cubicBezTo>
                <a:cubicBezTo>
                  <a:pt x="184" y="576"/>
                  <a:pt x="176" y="416"/>
                  <a:pt x="160" y="312"/>
                </a:cubicBezTo>
                <a:cubicBezTo>
                  <a:pt x="144" y="208"/>
                  <a:pt x="64" y="48"/>
                  <a:pt x="64" y="24"/>
                </a:cubicBezTo>
                <a:close/>
              </a:path>
            </a:pathLst>
          </a:custGeom>
          <a:solidFill>
            <a:srgbClr val="FF0000">
              <a:alpha val="6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429400"/>
            <a:ext cx="3962400" cy="32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5142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3" grpId="0" animBg="1"/>
      <p:bldP spid="265224" grpId="0" animBg="1"/>
      <p:bldP spid="265225" grpId="0" animBg="1"/>
      <p:bldP spid="265226" grpId="0" animBg="1"/>
      <p:bldP spid="265227" grpId="0" animBg="1"/>
      <p:bldP spid="265228" grpId="0" animBg="1"/>
      <p:bldP spid="265229" grpId="0" animBg="1"/>
      <p:bldP spid="265230" grpId="0" animBg="1"/>
      <p:bldP spid="265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لگن استخوانی </a:t>
            </a:r>
            <a:r>
              <a:rPr lang="en-US" dirty="0"/>
              <a:t>;</a:t>
            </a:r>
            <a:r>
              <a:rPr lang="fa-IR" dirty="0"/>
              <a:t>لیگامانها وحفرات لگن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" y="1690688"/>
            <a:ext cx="7626929" cy="4713720"/>
          </a:xfrm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18" y="1825625"/>
            <a:ext cx="3940546" cy="4351338"/>
          </a:xfrm>
        </p:spPr>
      </p:pic>
    </p:spTree>
    <p:extLst>
      <p:ext uri="{BB962C8B-B14F-4D97-AF65-F5344CB8AC3E}">
        <p14:creationId xmlns:p14="http://schemas.microsoft.com/office/powerpoint/2010/main" val="3389814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0494" y="233783"/>
            <a:ext cx="4004235" cy="71389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سطح 2 دلانسی</a:t>
            </a:r>
            <a:endParaRPr 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47648" y="2718862"/>
            <a:ext cx="4219753" cy="3314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1" y="2514600"/>
            <a:ext cx="3676207" cy="3548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990601"/>
            <a:ext cx="5181600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r"/>
            <a:r>
              <a:rPr lang="fa-IR" b="1" dirty="0">
                <a:solidFill>
                  <a:srgbClr val="7030A0"/>
                </a:solidFill>
              </a:rPr>
              <a:t>- سپتوم های پوبوسرویکال و وزیکوواژینال</a:t>
            </a:r>
          </a:p>
          <a:p>
            <a:pPr marL="342900" indent="-342900" algn="r"/>
            <a:r>
              <a:rPr lang="en-US" b="1" dirty="0">
                <a:solidFill>
                  <a:srgbClr val="7030A0"/>
                </a:solidFill>
              </a:rPr>
              <a:t>(white line) (ATFP) </a:t>
            </a:r>
            <a:r>
              <a:rPr lang="en-US" b="1" dirty="0" err="1">
                <a:solidFill>
                  <a:srgbClr val="7030A0"/>
                </a:solidFill>
              </a:rPr>
              <a:t>Arcus</a:t>
            </a:r>
            <a:r>
              <a:rPr lang="en-US" b="1" dirty="0">
                <a:solidFill>
                  <a:srgbClr val="7030A0"/>
                </a:solidFill>
              </a:rPr>
              <a:t> tendinous fascia pelvis </a:t>
            </a:r>
            <a:r>
              <a:rPr lang="fa-IR" b="1" dirty="0">
                <a:solidFill>
                  <a:srgbClr val="7030A0"/>
                </a:solidFill>
              </a:rPr>
              <a:t>- </a:t>
            </a:r>
            <a:endParaRPr lang="en-US" b="1" dirty="0">
              <a:solidFill>
                <a:srgbClr val="7030A0"/>
              </a:solidFill>
            </a:endParaRPr>
          </a:p>
          <a:p>
            <a:pPr marL="342900" indent="-342900" algn="r"/>
            <a:r>
              <a:rPr lang="en-US" b="1" dirty="0">
                <a:solidFill>
                  <a:srgbClr val="7030A0"/>
                </a:solidFill>
              </a:rPr>
              <a:t>Arcus tendinous fascia </a:t>
            </a:r>
            <a:r>
              <a:rPr lang="en-US" b="1" dirty="0" err="1">
                <a:solidFill>
                  <a:srgbClr val="7030A0"/>
                </a:solidFill>
              </a:rPr>
              <a:t>rectovaginalis</a:t>
            </a:r>
            <a:r>
              <a:rPr lang="fa-IR" b="1" dirty="0">
                <a:solidFill>
                  <a:srgbClr val="7030A0"/>
                </a:solidFill>
              </a:rPr>
              <a:t>- </a:t>
            </a:r>
          </a:p>
          <a:p>
            <a:pPr marL="342900" indent="-342900" algn="r"/>
            <a:r>
              <a:rPr lang="fa-IR" b="1" dirty="0">
                <a:solidFill>
                  <a:srgbClr val="7030A0"/>
                </a:solidFill>
              </a:rPr>
              <a:t>- اتصالات دیواره لترال واژن به این فاشیا ها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763001" y="3810001"/>
            <a:ext cx="907869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3276601"/>
            <a:ext cx="1057622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543800" y="5638801"/>
            <a:ext cx="1057622" cy="566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138" y="5725246"/>
            <a:ext cx="1079086" cy="883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Straight Arrow Connector 15"/>
          <p:cNvCxnSpPr/>
          <p:nvPr/>
        </p:nvCxnSpPr>
        <p:spPr>
          <a:xfrm flipV="1">
            <a:off x="2514600" y="4343400"/>
            <a:ext cx="7620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19600" y="3505201"/>
            <a:ext cx="762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68" y="204405"/>
            <a:ext cx="2438400" cy="22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85109" y="2498725"/>
            <a:ext cx="10515600" cy="1325563"/>
          </a:xfrm>
        </p:spPr>
        <p:txBody>
          <a:bodyPr>
            <a:normAutofit/>
          </a:bodyPr>
          <a:lstStyle/>
          <a:p>
            <a:r>
              <a:rPr lang="fa-IR" sz="6000" b="1" i="1" dirty="0">
                <a:solidFill>
                  <a:schemeClr val="accent6">
                    <a:lumMod val="50000"/>
                  </a:schemeClr>
                </a:solidFill>
              </a:rPr>
              <a:t>معاینه پرولاپس</a:t>
            </a:r>
            <a:endParaRPr lang="en-US" sz="6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447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143000"/>
            <a:ext cx="7848600" cy="4860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5" t="27531" r="-394" b="38366"/>
          <a:stretch/>
        </p:blipFill>
        <p:spPr>
          <a:xfrm rot="5400000">
            <a:off x="-1636573" y="2689727"/>
            <a:ext cx="6553619" cy="17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02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2400" b="1" dirty="0"/>
              <a:t>معاینه با اسپکولوم و بررسی کمپارتمان آپیکال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 descr="C:\Documents and Settings\salam\Desktop\imagesCAI5U7G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38401" y="2209800"/>
            <a:ext cx="3146425" cy="2895600"/>
          </a:xfrm>
          <a:prstGeom prst="rect">
            <a:avLst/>
          </a:prstGeom>
          <a:noFill/>
        </p:spPr>
      </p:pic>
      <p:pic>
        <p:nvPicPr>
          <p:cNvPr id="5" name="Picture 2" descr="C:\Documents and Settings\salam\Desktop\82148_08-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324601" y="2209800"/>
            <a:ext cx="3352799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543801" y="1676400"/>
            <a:ext cx="2242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fa-IR" sz="2000" b="1" dirty="0"/>
              <a:t>اسپکولوم گریوز</a:t>
            </a:r>
          </a:p>
        </p:txBody>
      </p:sp>
    </p:spTree>
    <p:extLst>
      <p:ext uri="{BB962C8B-B14F-4D97-AF65-F5344CB8AC3E}">
        <p14:creationId xmlns:p14="http://schemas.microsoft.com/office/powerpoint/2010/main" val="34658411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2400" b="1" dirty="0"/>
              <a:t>بررسی کمپارتمان قدامی و خلفی</a:t>
            </a:r>
            <a:r>
              <a:rPr lang="fa-IR" sz="240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2" descr="C:\Documents and Settings\salam\Desktop\Vaginal_prolaps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65412" y="1447801"/>
            <a:ext cx="3295650" cy="3876675"/>
          </a:xfrm>
          <a:prstGeom prst="rect">
            <a:avLst/>
          </a:prstGeom>
          <a:noFill/>
        </p:spPr>
      </p:pic>
      <p:pic>
        <p:nvPicPr>
          <p:cNvPr id="5" name="Picture 2" descr="C:\Documents and Settings\salam\Desktop\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858001" y="1524000"/>
            <a:ext cx="3200399" cy="3867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0013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362200"/>
            <a:ext cx="6055343" cy="4410294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8620" y="2175163"/>
            <a:ext cx="4447308" cy="3663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654769"/>
            <a:ext cx="832785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7258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85216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Simple POP Q              POP Q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4" b="26330"/>
          <a:stretch/>
        </p:blipFill>
        <p:spPr>
          <a:xfrm>
            <a:off x="3879273" y="2223655"/>
            <a:ext cx="4929946" cy="4114800"/>
          </a:xfrm>
        </p:spPr>
      </p:pic>
      <p:sp>
        <p:nvSpPr>
          <p:cNvPr id="3" name="Notched Right Arrow 2"/>
          <p:cNvSpPr/>
          <p:nvPr/>
        </p:nvSpPr>
        <p:spPr>
          <a:xfrm>
            <a:off x="7169728" y="876300"/>
            <a:ext cx="1066800" cy="560832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13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GYN0502-04-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672214"/>
            <a:ext cx="5795351" cy="5804786"/>
          </a:xfrm>
        </p:spPr>
      </p:pic>
      <p:sp>
        <p:nvSpPr>
          <p:cNvPr id="7" name="Rectangle 6"/>
          <p:cNvSpPr/>
          <p:nvPr/>
        </p:nvSpPr>
        <p:spPr>
          <a:xfrm>
            <a:off x="7924801" y="152401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2  Aria" pitchFamily="2" charset="-78"/>
              </a:rPr>
              <a:t> </a:t>
            </a:r>
            <a:r>
              <a:rPr lang="en-US" sz="3600" b="1" dirty="0">
                <a:latin typeface="Times New Roman" pitchFamily="18" charset="0"/>
                <a:cs typeface="2  Aria" pitchFamily="2" charset="-78"/>
              </a:rPr>
              <a:t>POP- Q</a:t>
            </a:r>
            <a:endParaRPr lang="en-US" sz="3600" b="1" dirty="0">
              <a:cs typeface="2  Aria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2097" r="36353" b="24501"/>
          <a:stretch/>
        </p:blipFill>
        <p:spPr>
          <a:xfrm>
            <a:off x="7772401" y="4343400"/>
            <a:ext cx="2569407" cy="2278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798732"/>
            <a:ext cx="3842217" cy="35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2330"/>
      </p:ext>
    </p:extLst>
  </p:cSld>
  <p:clrMapOvr>
    <a:masterClrMapping/>
  </p:clrMapOvr>
  <p:transition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33" t="8963" r="8159" b="5930"/>
          <a:stretch/>
        </p:blipFill>
        <p:spPr>
          <a:xfrm>
            <a:off x="2736273" y="1267477"/>
            <a:ext cx="4394869" cy="4036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1200" y="3657600"/>
            <a:ext cx="867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5948" y="2362200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249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94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Elongated Cervix 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7" y="2542153"/>
            <a:ext cx="5637226" cy="440863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3158" r="5264"/>
          <a:stretch/>
        </p:blipFill>
        <p:spPr>
          <a:xfrm>
            <a:off x="476284" y="23236"/>
            <a:ext cx="3030005" cy="260465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061" y="2369126"/>
            <a:ext cx="3075905" cy="45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5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014279-89B6-7A4E-A91A-50EDD64E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لندمارک های مهم ایلئوم: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CDA6CBA7-9B9C-FB47-A76E-D216838CC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1017" y="1825625"/>
            <a:ext cx="4987637" cy="4351338"/>
          </a:xfrm>
        </p:spPr>
        <p:txBody>
          <a:bodyPr>
            <a:normAutofit lnSpcReduction="10000"/>
          </a:bodyPr>
          <a:lstStyle/>
          <a:p>
            <a:r>
              <a:rPr lang="fa-IR" dirty="0"/>
              <a:t>Anterior Superior Iliac Spine</a:t>
            </a:r>
          </a:p>
          <a:p>
            <a:endParaRPr lang="fa-IR" dirty="0"/>
          </a:p>
          <a:p>
            <a:r>
              <a:rPr lang="fa-IR" dirty="0"/>
              <a:t>Posterior Superior Iliac Spine : محل اتصال لیگامان ساکروتوبروس  </a:t>
            </a:r>
          </a:p>
          <a:p>
            <a:endParaRPr lang="fa-IR" dirty="0"/>
          </a:p>
          <a:p>
            <a:r>
              <a:rPr lang="af-ZA" dirty="0"/>
              <a:t>A</a:t>
            </a:r>
            <a:r>
              <a:rPr lang="fa-IR" dirty="0"/>
              <a:t>rcuate line: لبه لگن را مشخص می کند.</a:t>
            </a:r>
          </a:p>
          <a:p>
            <a:endParaRPr lang="fa-IR" dirty="0"/>
          </a:p>
          <a:p>
            <a:r>
              <a:rPr lang="fa-IR" dirty="0"/>
              <a:t> linea terminalis: خط اتصال ایلئوم و پوبیس</a:t>
            </a:r>
          </a:p>
          <a:p>
            <a:endParaRPr lang="fa-IR" dirty="0"/>
          </a:p>
          <a:p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36" y="4242954"/>
            <a:ext cx="3467838" cy="250420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5" y="817419"/>
            <a:ext cx="5181600" cy="342553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647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756"/>
          <a:stretch/>
        </p:blipFill>
        <p:spPr>
          <a:xfrm>
            <a:off x="4042109" y="0"/>
            <a:ext cx="6306065" cy="5690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850" y="5562600"/>
            <a:ext cx="4343400" cy="8910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42436">
            <a:off x="5997188" y="2421186"/>
            <a:ext cx="68580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642436">
            <a:off x="5768588" y="3107063"/>
            <a:ext cx="68580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1+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1641435">
            <a:off x="8715255" y="4885855"/>
            <a:ext cx="1922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(TVL -2)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1598935">
            <a:off x="9657374" y="3546771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(TVL -2)</a:t>
            </a:r>
          </a:p>
        </p:txBody>
      </p:sp>
    </p:spTree>
    <p:extLst>
      <p:ext uri="{BB962C8B-B14F-4D97-AF65-F5344CB8AC3E}">
        <p14:creationId xmlns:p14="http://schemas.microsoft.com/office/powerpoint/2010/main" val="9556989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5173"/>
            <a:ext cx="7459306" cy="6359228"/>
          </a:xfrm>
        </p:spPr>
      </p:pic>
      <p:sp>
        <p:nvSpPr>
          <p:cNvPr id="10" name="Rectangle 9"/>
          <p:cNvSpPr/>
          <p:nvPr/>
        </p:nvSpPr>
        <p:spPr>
          <a:xfrm>
            <a:off x="4724400" y="102547"/>
            <a:ext cx="486633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Prolapse staging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800600" y="1752600"/>
            <a:ext cx="7239000" cy="44319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Stage 0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/>
              <a:t>No prolapse Aa, Ba, </a:t>
            </a:r>
            <a:r>
              <a:rPr lang="en-US" b="1" i="1" dirty="0" err="1"/>
              <a:t>Ap</a:t>
            </a:r>
            <a:r>
              <a:rPr lang="en-US" b="1" i="1" dirty="0"/>
              <a:t>, </a:t>
            </a:r>
            <a:r>
              <a:rPr lang="en-US" b="1" i="1" dirty="0" err="1"/>
              <a:t>Bp</a:t>
            </a:r>
            <a:r>
              <a:rPr lang="en-US" b="1" i="1" dirty="0"/>
              <a:t> are -3 cm and C or D≤ -(</a:t>
            </a:r>
            <a:r>
              <a:rPr lang="en-US" b="1" i="1" dirty="0" err="1"/>
              <a:t>tvl</a:t>
            </a:r>
            <a:r>
              <a:rPr lang="en-US" b="1" i="1" dirty="0"/>
              <a:t> - 2) cm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Stage 1</a:t>
            </a:r>
          </a:p>
          <a:p>
            <a:pPr>
              <a:buNone/>
            </a:pPr>
            <a:r>
              <a:rPr lang="en-US" dirty="0"/>
              <a:t>     </a:t>
            </a:r>
            <a:r>
              <a:rPr lang="en-US" b="1" i="1" dirty="0"/>
              <a:t>Most distal portion of the prolapse -1 cm (above the level of hymen)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Stage 2 </a:t>
            </a:r>
          </a:p>
          <a:p>
            <a:pPr>
              <a:buNone/>
            </a:pPr>
            <a:r>
              <a:rPr lang="en-US" dirty="0"/>
              <a:t>      </a:t>
            </a:r>
            <a:r>
              <a:rPr lang="en-US" b="1" i="1" dirty="0"/>
              <a:t>Most distal portion of the prolapse ≥ -1 cm but ≤ +1 cm (≤1 cm above or below the hymen)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Stage 3 </a:t>
            </a:r>
          </a:p>
          <a:p>
            <a:pPr>
              <a:buNone/>
            </a:pPr>
            <a:r>
              <a:rPr lang="en-US" dirty="0"/>
              <a:t>     </a:t>
            </a:r>
            <a:r>
              <a:rPr lang="en-US" b="1" i="1" dirty="0"/>
              <a:t>Most distal portion of the prolapse &gt; +1 cm but &lt; +(</a:t>
            </a:r>
            <a:r>
              <a:rPr lang="en-US" b="1" i="1" dirty="0" err="1"/>
              <a:t>tvl</a:t>
            </a:r>
            <a:r>
              <a:rPr lang="en-US" b="1" i="1" dirty="0"/>
              <a:t> - 2) cm (beyond the hymen; protrudes no farther than 2 cm less than the total vaginal length)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Stage 4</a:t>
            </a:r>
          </a:p>
          <a:p>
            <a:pPr>
              <a:buNone/>
            </a:pPr>
            <a:r>
              <a:rPr lang="en-US" dirty="0"/>
              <a:t>     </a:t>
            </a:r>
            <a:r>
              <a:rPr lang="en-US" b="1" i="1" dirty="0"/>
              <a:t>Complete eversion; most distal portion of the prolapse ≥ + (</a:t>
            </a:r>
            <a:r>
              <a:rPr lang="en-US" b="1" i="1" dirty="0" err="1"/>
              <a:t>tvl</a:t>
            </a:r>
            <a:r>
              <a:rPr lang="en-US" b="1" i="1" dirty="0"/>
              <a:t> - 2) cm</a:t>
            </a:r>
          </a:p>
          <a:p>
            <a:pPr>
              <a:buNone/>
            </a:pP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5420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97" cy="698536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7892" y="3311235"/>
            <a:ext cx="4668982" cy="2865727"/>
          </a:xfr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60792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15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882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3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01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7EABF-7C77-974C-A709-9F3A7D1C8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لندمارک های مهم ایسکیوم: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296F7994-1363-E243-BFF4-A0B298401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99320"/>
          </a:xfrm>
        </p:spPr>
        <p:txBody>
          <a:bodyPr>
            <a:normAutofit fontScale="92500" lnSpcReduction="20000"/>
          </a:bodyPr>
          <a:lstStyle/>
          <a:p>
            <a:r>
              <a:rPr lang="af-ZA" dirty="0"/>
              <a:t>I</a:t>
            </a:r>
            <a:r>
              <a:rPr lang="fa-IR" dirty="0"/>
              <a:t>schial spine :</a:t>
            </a:r>
          </a:p>
          <a:p>
            <a:r>
              <a:rPr lang="fa-IR" dirty="0"/>
              <a:t>  محل اتصال لیگامان ساکرواسپینوس </a:t>
            </a:r>
          </a:p>
          <a:p>
            <a:r>
              <a:rPr lang="fa-IR" dirty="0"/>
              <a:t>  محل اتصال white line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af-ZA" dirty="0"/>
              <a:t>I</a:t>
            </a:r>
            <a:r>
              <a:rPr lang="fa-IR" dirty="0"/>
              <a:t>schial ramus: </a:t>
            </a:r>
          </a:p>
          <a:p>
            <a:pPr marL="0" indent="0">
              <a:buNone/>
            </a:pPr>
            <a:r>
              <a:rPr lang="fa-IR" dirty="0"/>
              <a:t>   محل اتصال perineal membrane </a:t>
            </a:r>
          </a:p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/>
              <a:t>Ischial tuberosity : </a:t>
            </a:r>
          </a:p>
          <a:p>
            <a:pPr marL="0" indent="0">
              <a:buNone/>
            </a:pPr>
            <a:r>
              <a:rPr lang="fa-IR" dirty="0"/>
              <a:t>   محل اتصال لیگامان ساکروتوبروس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8" y="1825625"/>
            <a:ext cx="4003966" cy="356242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5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856313-D052-1A47-AC40-4EC1D2A0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/>
              <a:t>لندمارک های مهم پوبیس :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F8FF9262-16F5-9846-8680-59ACB1D110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a-IR" dirty="0"/>
              <a:t>Pubic tubercle:</a:t>
            </a:r>
          </a:p>
          <a:p>
            <a:r>
              <a:rPr lang="fa-IR" dirty="0"/>
              <a:t>  </a:t>
            </a:r>
          </a:p>
          <a:p>
            <a:r>
              <a:rPr lang="af-ZA" dirty="0"/>
              <a:t>S</a:t>
            </a:r>
            <a:r>
              <a:rPr lang="fa-IR" dirty="0"/>
              <a:t>uperior pubic ramus</a:t>
            </a:r>
          </a:p>
          <a:p>
            <a:endParaRPr lang="fa-IR" dirty="0"/>
          </a:p>
          <a:p>
            <a:r>
              <a:rPr lang="af-ZA" dirty="0"/>
              <a:t>I</a:t>
            </a:r>
            <a:r>
              <a:rPr lang="fa-IR" dirty="0"/>
              <a:t>nferior Pubic ramus  :</a:t>
            </a:r>
          </a:p>
          <a:p>
            <a:r>
              <a:rPr lang="fa-IR" dirty="0"/>
              <a:t>  محل اتصال perineal membrane </a:t>
            </a:r>
          </a:p>
          <a:p>
            <a:r>
              <a:rPr lang="fa-IR" dirty="0"/>
              <a:t>  شاخص عبور TOT</a:t>
            </a:r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79" y="1690688"/>
            <a:ext cx="48447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2665"/>
      </p:ext>
    </p:extLst>
  </p:cSld>
  <p:clrMapOvr>
    <a:masterClrMapping/>
  </p:clrMapOvr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1294</Words>
  <Application>Microsoft Office PowerPoint</Application>
  <PresentationFormat>Widescreen</PresentationFormat>
  <Paragraphs>228</Paragraphs>
  <Slides>76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2  Aria</vt:lpstr>
      <vt:lpstr>Adobe Devanagari</vt:lpstr>
      <vt:lpstr>Arial</vt:lpstr>
      <vt:lpstr>Calibri</vt:lpstr>
      <vt:lpstr>Calibri Light</vt:lpstr>
      <vt:lpstr>Times New Roman</vt:lpstr>
      <vt:lpstr>Wingdings</vt:lpstr>
      <vt:lpstr>Wingdings 3</vt:lpstr>
      <vt:lpstr>طرح زمینه Office</vt:lpstr>
      <vt:lpstr>PowerPoint Presentation</vt:lpstr>
      <vt:lpstr>آناتومی فانکشنال لگن</vt:lpstr>
      <vt:lpstr>ویژگیهای استخوانی که در پیشگیری از پرولاپس کمک میکند:</vt:lpstr>
      <vt:lpstr>PowerPoint Presentation</vt:lpstr>
      <vt:lpstr>PowerPoint Presentation</vt:lpstr>
      <vt:lpstr>لگن استخوانی ;لیگامانها وحفرات لگن</vt:lpstr>
      <vt:lpstr>لندمارک های مهم ایلئوم:</vt:lpstr>
      <vt:lpstr>لندمارک های مهم ایسکیوم:</vt:lpstr>
      <vt:lpstr>لندمارک های مهم پوبیس :</vt:lpstr>
      <vt:lpstr>لندمارک مهم ساکروم :</vt:lpstr>
      <vt:lpstr>لیگامانهای مهم لگن استخوانی</vt:lpstr>
      <vt:lpstr>سوراخهای لگن استخوانی:</vt:lpstr>
      <vt:lpstr> Obturator Foramen حفرات (سوراخ) لگن:           </vt:lpstr>
      <vt:lpstr>سوراخ سیاتیک بزرگ</vt:lpstr>
      <vt:lpstr>سوراخ سیاتیک کوچک</vt:lpstr>
      <vt:lpstr>پری سرویکال رینگ: </vt:lpstr>
      <vt:lpstr>Integral theory in pelvic floor</vt:lpstr>
      <vt:lpstr>فاشیای پوبوسرویکال و رکتوواژینال  :</vt:lpstr>
      <vt:lpstr>PowerPoint Presentation</vt:lpstr>
      <vt:lpstr>عضلات لگن :</vt:lpstr>
      <vt:lpstr>عضلات دیواره جانبی لگن : ایلیوپسواس ، اوبتراتور داخلي  وپیریفورمیس </vt:lpstr>
      <vt:lpstr>عضلات کف لگن  : </vt:lpstr>
      <vt:lpstr>لواتور آنی از سه بخش تشکیل شده است: پوبورکتالیس  ، پوبوکوکسیژئوس  و ایلئوکوکسیژئوس </vt:lpstr>
      <vt:lpstr>عضله پوبورکتالیس : داخلی ترین وعمیق ترين بخش لواتور سازنده زاویه آنورکتال است. به حفظ مدفوع جامد کمک میکند </vt:lpstr>
      <vt:lpstr>عضله پوبوکوکسیژئوس   با معاینه واژینال تون آن تعیین می شود  حین زایمان بیش از3 برابرکشیده می شود </vt:lpstr>
      <vt:lpstr>عضله ایلئوکوکسیژئوس :</vt:lpstr>
      <vt:lpstr>PowerPoint Presentation</vt:lpstr>
      <vt:lpstr>PowerPoint Presentation</vt:lpstr>
      <vt:lpstr>Hammock analogy</vt:lpstr>
      <vt:lpstr>Pelvic Floor (DYNAMIC  SUPORT)</vt:lpstr>
      <vt:lpstr>Pelvic Support</vt:lpstr>
      <vt:lpstr>Pelvic Floor Muscles:  Levator Ani</vt:lpstr>
      <vt:lpstr>PowerPoint Presentation</vt:lpstr>
      <vt:lpstr>پرینه : </vt:lpstr>
      <vt:lpstr>مثلث اوروژنیتال  Superficial Perineal Pouch;</vt:lpstr>
      <vt:lpstr>مثلث اوروژنیتالDeep Perineal Pouch ; </vt:lpstr>
      <vt:lpstr>PowerPoint Presentation</vt:lpstr>
      <vt:lpstr>اجزای مثلث اوروژنیتال ازسطح به عمق</vt:lpstr>
      <vt:lpstr>جسم پرینه</vt:lpstr>
      <vt:lpstr>PowerPoint Presentation</vt:lpstr>
      <vt:lpstr>مثلث خلفی پرینه (آنورکتال)</vt:lpstr>
      <vt:lpstr>اسفنکتر آنال((A:deep,B:superficial,C;subcutaneus</vt:lpstr>
      <vt:lpstr>Rectal exam</vt:lpstr>
      <vt:lpstr>÷</vt:lpstr>
      <vt:lpstr>PowerPoint Presentation</vt:lpstr>
      <vt:lpstr>عصب پودندال از S2-S4 منشا می گیرد و به تمام عضلات پرینه عصب میدهد</vt:lpstr>
      <vt:lpstr>اعصاب حسی پرینه</vt:lpstr>
      <vt:lpstr>عصب اوبتراتور: </vt:lpstr>
      <vt:lpstr>عصب عضله لواتور و عصب عضله کوکسیژئوس : </vt:lpstr>
      <vt:lpstr>آسیب‌های عصبی در جراحی لگن :</vt:lpstr>
      <vt:lpstr>آسیب اعصاب لگنی</vt:lpstr>
      <vt:lpstr>فضاهاي لگن  پره ساکرال                               رتزیوس</vt:lpstr>
      <vt:lpstr>PowerPoint Presentation</vt:lpstr>
      <vt:lpstr>DeLancey’s three levels of vaginal support</vt:lpstr>
      <vt:lpstr>سطح 1 دلانسی</vt:lpstr>
      <vt:lpstr>سطح 2 دلانسی</vt:lpstr>
      <vt:lpstr>سطح 3 دلانسی</vt:lpstr>
      <vt:lpstr>PowerPoint Presentation</vt:lpstr>
      <vt:lpstr>سطح 3 دلانسی </vt:lpstr>
      <vt:lpstr>سطح 2 دلانسی</vt:lpstr>
      <vt:lpstr>معاینه پرولاپس</vt:lpstr>
      <vt:lpstr>PowerPoint Presentation</vt:lpstr>
      <vt:lpstr>معاینه با اسپکولوم و بررسی کمپارتمان آپیکال</vt:lpstr>
      <vt:lpstr>بررسی کمپارتمان قدامی و خلفی  </vt:lpstr>
      <vt:lpstr>PowerPoint Presentation</vt:lpstr>
      <vt:lpstr>Simple POP Q              POP Q </vt:lpstr>
      <vt:lpstr>PowerPoint Presentation</vt:lpstr>
      <vt:lpstr>PowerPoint Presentation</vt:lpstr>
      <vt:lpstr>Elongated Cervix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آناتومی فانکشنال لگن</dc:title>
  <dc:creator>فاطمه مستعان</dc:creator>
  <cp:lastModifiedBy>Adabi</cp:lastModifiedBy>
  <cp:revision>102</cp:revision>
  <dcterms:created xsi:type="dcterms:W3CDTF">2021-10-11T07:49:27Z</dcterms:created>
  <dcterms:modified xsi:type="dcterms:W3CDTF">2021-10-14T06:52:41Z</dcterms:modified>
</cp:coreProperties>
</file>