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40"/>
  </p:notesMasterIdLst>
  <p:sldIdLst>
    <p:sldId id="256" r:id="rId2"/>
    <p:sldId id="257" r:id="rId3"/>
    <p:sldId id="294" r:id="rId4"/>
    <p:sldId id="258" r:id="rId5"/>
    <p:sldId id="277" r:id="rId6"/>
    <p:sldId id="278" r:id="rId7"/>
    <p:sldId id="287" r:id="rId8"/>
    <p:sldId id="308" r:id="rId9"/>
    <p:sldId id="309" r:id="rId10"/>
    <p:sldId id="319" r:id="rId11"/>
    <p:sldId id="311" r:id="rId12"/>
    <p:sldId id="312" r:id="rId13"/>
    <p:sldId id="313" r:id="rId14"/>
    <p:sldId id="315" r:id="rId15"/>
    <p:sldId id="316" r:id="rId16"/>
    <p:sldId id="321" r:id="rId17"/>
    <p:sldId id="322" r:id="rId18"/>
    <p:sldId id="323" r:id="rId19"/>
    <p:sldId id="288" r:id="rId20"/>
    <p:sldId id="320" r:id="rId21"/>
    <p:sldId id="289" r:id="rId22"/>
    <p:sldId id="290" r:id="rId23"/>
    <p:sldId id="292" r:id="rId24"/>
    <p:sldId id="317" r:id="rId25"/>
    <p:sldId id="318" r:id="rId26"/>
    <p:sldId id="310" r:id="rId27"/>
    <p:sldId id="296" r:id="rId28"/>
    <p:sldId id="297" r:id="rId29"/>
    <p:sldId id="298" r:id="rId30"/>
    <p:sldId id="295" r:id="rId31"/>
    <p:sldId id="273" r:id="rId32"/>
    <p:sldId id="274" r:id="rId33"/>
    <p:sldId id="275" r:id="rId34"/>
    <p:sldId id="276" r:id="rId35"/>
    <p:sldId id="324" r:id="rId36"/>
    <p:sldId id="267" r:id="rId37"/>
    <p:sldId id="325" r:id="rId38"/>
    <p:sldId id="32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snapToGrid="0">
      <p:cViewPr>
        <p:scale>
          <a:sx n="62" d="100"/>
          <a:sy n="62"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FF676B-470B-4491-91E9-99B0A01B8F7B}" type="datetimeFigureOut">
              <a:rPr lang="en-US" smtClean="0"/>
              <a:t>12/29/2022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1A4B2-1EEC-4F93-BB8F-3CFBB3C194B6}" type="slidenum">
              <a:rPr lang="en-US" smtClean="0"/>
              <a:t>‹#›</a:t>
            </a:fld>
            <a:endParaRPr lang="en-US"/>
          </a:p>
        </p:txBody>
      </p:sp>
    </p:spTree>
    <p:extLst>
      <p:ext uri="{BB962C8B-B14F-4D97-AF65-F5344CB8AC3E}">
        <p14:creationId xmlns:p14="http://schemas.microsoft.com/office/powerpoint/2010/main" val="3823208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aafp.org/pubs/afp/issues/2000/0201/p713.html#afp20000201p713-b1"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aafp.org/pubs/afp/issues/2000/0201/p713.html#afp20000201p713-b2"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aafp.org/pubs/afp/issues/2000/0201/p713.html#afp20000201p713-b28"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aafp.org/pubs/afp/issues/2000/0201/p713.html#afp20000201p713-b29"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aafp.org/pubs/afp/issues/2000/0201/p713.html#afp20000201p713-b1"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aafp.org/pubs/afp/issues/2000/0201/p713.html#afp20000201p713-b3"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aafp.org/pubs/afp/issues/2000/0201/p713.html#afp20000201p713-b30"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afp.org/pubs/afp/issues/2000/0201/p713.html#afp20000201p713-b1"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aafp.org/pubs/afp/issues/2000/0201/p713.html#afp20000201p713-b5" TargetMode="External"/><Relationship Id="rId4" Type="http://schemas.openxmlformats.org/officeDocument/2006/relationships/hyperlink" Target="https://www.aafp.org/pubs/afp/issues/2000/0201/p713.html#afp20000201p713-b4"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afp.org/pubs/afp/issues/2000/0201/p713.html#afp20000201p713-b26"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aafp.org/pubs/afp/issues/2000/0201/p713.html#afp20000201p713-b27"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aafp.org/pubs/afp/issues/2000/0201/p713.html#afp20000201p713-b27"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smtClean="0">
                <a:solidFill>
                  <a:schemeClr val="tx1"/>
                </a:solidFill>
                <a:effectLst/>
                <a:latin typeface="+mn-lt"/>
                <a:ea typeface="+mn-ea"/>
                <a:cs typeface="+mn-cs"/>
              </a:rPr>
              <a:t>Urinary tract infections (UTIs) are frequently encountered in the family physician's office. UTIs account for approximately 10 percent of office visits by women, and 15 percent of women will have a UTI at some time during their life. In pregnant women, the incidence of UTI can be as high as 8 percent.</a:t>
            </a:r>
            <a:r>
              <a:rPr lang="en-US" sz="1200" b="0" u="sng" kern="1200" baseline="30000" smtClean="0">
                <a:solidFill>
                  <a:schemeClr val="tx1"/>
                </a:solidFill>
                <a:effectLst/>
                <a:latin typeface="+mn-lt"/>
                <a:ea typeface="+mn-ea"/>
                <a:cs typeface="+mn-cs"/>
                <a:hlinkClick r:id="rId3"/>
              </a:rPr>
              <a:t>1</a:t>
            </a:r>
            <a:r>
              <a:rPr lang="en-US" sz="1200" b="0" kern="1200" baseline="30000" smtClean="0">
                <a:solidFill>
                  <a:schemeClr val="tx1"/>
                </a:solidFill>
                <a:effectLst/>
                <a:latin typeface="+mn-lt"/>
                <a:ea typeface="+mn-ea"/>
                <a:cs typeface="+mn-cs"/>
              </a:rPr>
              <a:t>,</a:t>
            </a:r>
            <a:r>
              <a:rPr lang="en-US" sz="1200" b="0" u="sng" kern="1200" baseline="30000" smtClean="0">
                <a:solidFill>
                  <a:schemeClr val="tx1"/>
                </a:solidFill>
                <a:effectLst/>
                <a:latin typeface="+mn-lt"/>
                <a:ea typeface="+mn-ea"/>
                <a:cs typeface="+mn-cs"/>
                <a:hlinkClick r:id="rId4"/>
              </a:rPr>
              <a:t>2</a:t>
            </a:r>
            <a:r>
              <a:rPr lang="en-US" sz="1200" b="0" kern="1200" smtClean="0">
                <a:solidFill>
                  <a:schemeClr val="tx1"/>
                </a:solidFill>
                <a:effectLst/>
                <a:latin typeface="+mn-lt"/>
                <a:ea typeface="+mn-ea"/>
                <a:cs typeface="+mn-cs"/>
              </a:rPr>
              <a:t> This article briefly examines the pathogenesis and bacteriology of UTIs during pregnancy, as well as patient-oriented outcomes. We review the diagnosis and treatment of asymptomatic bacteriuria, acute cystitis and pyelonephritis, plus the unique issues of group B streptococcus and recurrent infections.</a:t>
            </a:r>
          </a:p>
          <a:p>
            <a:r>
              <a:rPr lang="en-US" sz="1200" b="0" kern="1200" smtClean="0">
                <a:solidFill>
                  <a:schemeClr val="tx1"/>
                </a:solidFill>
                <a:effectLst/>
                <a:latin typeface="+mn-lt"/>
                <a:ea typeface="+mn-ea"/>
                <a:cs typeface="+mn-cs"/>
              </a:rPr>
              <a:t/>
            </a:r>
            <a:br>
              <a:rPr lang="en-US" sz="1200" b="0" kern="1200" smtClean="0">
                <a:solidFill>
                  <a:schemeClr val="tx1"/>
                </a:solidFill>
                <a:effectLst/>
                <a:latin typeface="+mn-lt"/>
                <a:ea typeface="+mn-ea"/>
                <a:cs typeface="+mn-cs"/>
              </a:rPr>
            </a:b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4</a:t>
            </a:fld>
            <a:endParaRPr lang="en-US"/>
          </a:p>
        </p:txBody>
      </p:sp>
    </p:spTree>
    <p:extLst>
      <p:ext uri="{BB962C8B-B14F-4D97-AF65-F5344CB8AC3E}">
        <p14:creationId xmlns:p14="http://schemas.microsoft.com/office/powerpoint/2010/main" val="3993504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smtClean="0">
                <a:solidFill>
                  <a:schemeClr val="tx1"/>
                </a:solidFill>
                <a:effectLst/>
                <a:latin typeface="+mn-lt"/>
                <a:ea typeface="+mn-ea"/>
                <a:cs typeface="+mn-cs"/>
              </a:rPr>
              <a:t>Ninety pregnant women admitted to the high-risk pregnancy unit with a diagnosis of acute pyelonephritis were randomized to receive either oral (cephalexin 500 mg every 6 hours) or intravenous (IV) (cephalothin 1 g every 6 hours) antibiotic therapy. All patients were initially hydrated with 1 L of normal saline IV over 4 hours. Neither parenteral analgesics nor antiemetics were used. Bacteremia was noted in 13 (14.4%) of the 90 patients and mandated IV therapy. There was no difference between the oral and IV groups concerning predefined criteria for successful therapy (91.4 versus 92.9% successful therapy, respectively). No characteristic available at presentation predicted bacteremia or ultimate failure of therapy. Two patients (2.2%) experienced significant complications. These data suggest that in nonbacteremic patients, oral antibiotics are both safe and effective for the treatment of acute pyelonephritis in pregnancy.</a:t>
            </a: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21</a:t>
            </a:fld>
            <a:endParaRPr lang="en-US"/>
          </a:p>
        </p:txBody>
      </p:sp>
    </p:spTree>
    <p:extLst>
      <p:ext uri="{BB962C8B-B14F-4D97-AF65-F5344CB8AC3E}">
        <p14:creationId xmlns:p14="http://schemas.microsoft.com/office/powerpoint/2010/main" val="2322173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smtClean="0">
                <a:solidFill>
                  <a:schemeClr val="tx1"/>
                </a:solidFill>
                <a:effectLst/>
                <a:latin typeface="+mn-lt"/>
                <a:ea typeface="+mn-ea"/>
                <a:cs typeface="+mn-cs"/>
              </a:rPr>
              <a:t>Further support for outpatient therapy is provided in a randomized clinical trial that compared standard inpatient, intravenous treatment to outpatient treatment with intramuscular ceftriaxone (Rocephin) plus oral cephalexin.</a:t>
            </a:r>
            <a:r>
              <a:rPr lang="en-US" sz="1200" b="0" i="0" u="sng" kern="1200" baseline="30000" smtClean="0">
                <a:solidFill>
                  <a:schemeClr val="tx1"/>
                </a:solidFill>
                <a:effectLst/>
                <a:latin typeface="+mn-lt"/>
                <a:ea typeface="+mn-ea"/>
                <a:cs typeface="+mn-cs"/>
                <a:hlinkClick r:id="rId3"/>
              </a:rPr>
              <a:t>28</a:t>
            </a:r>
            <a:r>
              <a:rPr lang="en-US" sz="1200" b="0" i="0" kern="1200" smtClean="0">
                <a:solidFill>
                  <a:schemeClr val="tx1"/>
                </a:solidFill>
                <a:effectLst/>
                <a:latin typeface="+mn-lt"/>
                <a:ea typeface="+mn-ea"/>
                <a:cs typeface="+mn-cs"/>
              </a:rPr>
              <a:t> Response to antibiotic therapy in each group was similar, with no evident differences in the number of recurrent infections or preterm deliveries.</a:t>
            </a:r>
          </a:p>
          <a:p>
            <a:r>
              <a:rPr lang="en-US" sz="1200" b="0" i="0" kern="1200" smtClean="0">
                <a:solidFill>
                  <a:schemeClr val="tx1"/>
                </a:solidFill>
                <a:effectLst/>
                <a:latin typeface="+mn-lt"/>
                <a:ea typeface="+mn-ea"/>
                <a:cs typeface="+mn-cs"/>
              </a:rPr>
              <a:t/>
            </a:r>
            <a:br>
              <a:rPr lang="en-US" sz="1200" b="0" i="0" kern="1200" smtClean="0">
                <a:solidFill>
                  <a:schemeClr val="tx1"/>
                </a:solidFill>
                <a:effectLst/>
                <a:latin typeface="+mn-lt"/>
                <a:ea typeface="+mn-ea"/>
                <a:cs typeface="+mn-cs"/>
              </a:rPr>
            </a:b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22</a:t>
            </a:fld>
            <a:endParaRPr lang="en-US"/>
          </a:p>
        </p:txBody>
      </p:sp>
    </p:spTree>
    <p:extLst>
      <p:ext uri="{BB962C8B-B14F-4D97-AF65-F5344CB8AC3E}">
        <p14:creationId xmlns:p14="http://schemas.microsoft.com/office/powerpoint/2010/main" val="424732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smtClean="0">
                <a:solidFill>
                  <a:schemeClr val="tx1"/>
                </a:solidFill>
                <a:effectLst/>
                <a:latin typeface="+mn-lt"/>
                <a:ea typeface="+mn-ea"/>
                <a:cs typeface="+mn-cs"/>
              </a:rPr>
              <a:t>Antibiotic therapy (and intravenous fluids, if hospitalization is required) may be initiated before obtaining the results of urine culture and sensitivity. Several antibiotic regimens may be used. A clinical trial comparing three parenteral regimens found no differences in length of hospitalization, recurrence of pyelonephritis or preterm delivery.</a:t>
            </a:r>
            <a:r>
              <a:rPr lang="en-US" sz="1200" b="0" i="0" u="sng" kern="1200" baseline="30000" smtClean="0">
                <a:solidFill>
                  <a:schemeClr val="tx1"/>
                </a:solidFill>
                <a:effectLst/>
                <a:latin typeface="+mn-lt"/>
                <a:ea typeface="+mn-ea"/>
                <a:cs typeface="+mn-cs"/>
                <a:hlinkClick r:id="rId3"/>
              </a:rPr>
              <a:t>29</a:t>
            </a:r>
            <a:r>
              <a:rPr lang="en-US" sz="1200" b="0" i="0" kern="1200" smtClean="0">
                <a:solidFill>
                  <a:schemeClr val="tx1"/>
                </a:solidFill>
                <a:effectLst/>
                <a:latin typeface="+mn-lt"/>
                <a:ea typeface="+mn-ea"/>
                <a:cs typeface="+mn-cs"/>
              </a:rPr>
              <a:t> Patients in this trial were randomized to receive treatment with intravenous cefazolin (Ancef), intravenous gentamycin plus ampicillin, or intramuscular ceftriaxone.</a:t>
            </a:r>
          </a:p>
          <a:p>
            <a:r>
              <a:rPr lang="en-US" sz="1200" b="0" i="0" kern="1200" smtClean="0">
                <a:solidFill>
                  <a:schemeClr val="tx1"/>
                </a:solidFill>
                <a:effectLst/>
                <a:latin typeface="+mn-lt"/>
                <a:ea typeface="+mn-ea"/>
                <a:cs typeface="+mn-cs"/>
              </a:rPr>
              <a:t>Parenteral treatment of pyelonephritis should be continued until the patient becomes afebrile. Most patients respond to hydration and prompt antibiotic treatment within 24 to 48 hours. </a:t>
            </a:r>
          </a:p>
          <a:p>
            <a:r>
              <a:rPr lang="en-US" sz="1200" b="0" i="0" kern="1200" smtClean="0">
                <a:solidFill>
                  <a:schemeClr val="tx1"/>
                </a:solidFill>
                <a:effectLst/>
                <a:latin typeface="+mn-lt"/>
                <a:ea typeface="+mn-ea"/>
                <a:cs typeface="+mn-cs"/>
              </a:rPr>
              <a:t/>
            </a:r>
            <a:br>
              <a:rPr lang="en-US" sz="1200" b="0" i="0" kern="1200" smtClean="0">
                <a:solidFill>
                  <a:schemeClr val="tx1"/>
                </a:solidFill>
                <a:effectLst/>
                <a:latin typeface="+mn-lt"/>
                <a:ea typeface="+mn-ea"/>
                <a:cs typeface="+mn-cs"/>
              </a:rPr>
            </a:br>
            <a:endParaRPr lang="en-US" sz="1200" b="0" i="0" kern="1200" smtClean="0">
              <a:solidFill>
                <a:schemeClr val="tx1"/>
              </a:solidFill>
              <a:effectLst/>
              <a:latin typeface="+mn-lt"/>
              <a:ea typeface="+mn-ea"/>
              <a:cs typeface="+mn-cs"/>
            </a:endParaRPr>
          </a:p>
          <a:p>
            <a:r>
              <a:rPr lang="en-US" sz="1200" b="0" i="0" kern="1200" smtClean="0">
                <a:solidFill>
                  <a:schemeClr val="tx1"/>
                </a:solidFill>
                <a:effectLst/>
                <a:latin typeface="+mn-lt"/>
                <a:ea typeface="+mn-ea"/>
                <a:cs typeface="+mn-cs"/>
              </a:rPr>
              <a:t/>
            </a:r>
            <a:br>
              <a:rPr lang="en-US" sz="1200" b="0" i="0" kern="1200" smtClean="0">
                <a:solidFill>
                  <a:schemeClr val="tx1"/>
                </a:solidFill>
                <a:effectLst/>
                <a:latin typeface="+mn-lt"/>
                <a:ea typeface="+mn-ea"/>
                <a:cs typeface="+mn-cs"/>
              </a:rPr>
            </a:b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23</a:t>
            </a:fld>
            <a:endParaRPr lang="en-US"/>
          </a:p>
        </p:txBody>
      </p:sp>
    </p:spTree>
    <p:extLst>
      <p:ext uri="{BB962C8B-B14F-4D97-AF65-F5344CB8AC3E}">
        <p14:creationId xmlns:p14="http://schemas.microsoft.com/office/powerpoint/2010/main" val="4131548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smtClean="0">
                <a:solidFill>
                  <a:schemeClr val="tx1"/>
                </a:solidFill>
                <a:effectLst/>
                <a:latin typeface="+mn-lt"/>
                <a:ea typeface="+mn-ea"/>
                <a:cs typeface="+mn-cs"/>
              </a:rPr>
              <a:t>Three hundred thirty cases were included with a median age of 47 years. Two hundred seventy-six (83.6%) were female. The most common isolated uropathogens were </a:t>
            </a:r>
            <a:r>
              <a:rPr lang="en-US" sz="1200" b="0" i="1" kern="1200" smtClean="0">
                <a:solidFill>
                  <a:schemeClr val="tx1"/>
                </a:solidFill>
                <a:effectLst/>
                <a:latin typeface="+mn-lt"/>
                <a:ea typeface="+mn-ea"/>
                <a:cs typeface="+mn-cs"/>
              </a:rPr>
              <a:t>Escherichia coli</a:t>
            </a:r>
            <a:r>
              <a:rPr lang="en-US" sz="1200" b="0" i="0" kern="1200" smtClean="0">
                <a:solidFill>
                  <a:schemeClr val="tx1"/>
                </a:solidFill>
                <a:effectLst/>
                <a:latin typeface="+mn-lt"/>
                <a:ea typeface="+mn-ea"/>
                <a:cs typeface="+mn-cs"/>
              </a:rPr>
              <a:t> in 201 (60.9%) cases and </a:t>
            </a:r>
            <a:r>
              <a:rPr lang="en-US" sz="1200" b="0" i="1" kern="1200" smtClean="0">
                <a:solidFill>
                  <a:schemeClr val="tx1"/>
                </a:solidFill>
                <a:effectLst/>
                <a:latin typeface="+mn-lt"/>
                <a:ea typeface="+mn-ea"/>
                <a:cs typeface="+mn-cs"/>
              </a:rPr>
              <a:t>Klebsiella</a:t>
            </a:r>
            <a:r>
              <a:rPr lang="en-US" sz="1200" b="0" i="0" kern="1200" smtClean="0">
                <a:solidFill>
                  <a:schemeClr val="tx1"/>
                </a:solidFill>
                <a:effectLst/>
                <a:latin typeface="+mn-lt"/>
                <a:ea typeface="+mn-ea"/>
                <a:cs typeface="+mn-cs"/>
              </a:rPr>
              <a:t> species in 46 (13.9%) cases. </a:t>
            </a:r>
            <a:r>
              <a:rPr lang="en-US" sz="1200" b="0" i="1" kern="1200" smtClean="0">
                <a:solidFill>
                  <a:schemeClr val="tx1"/>
                </a:solidFill>
                <a:effectLst/>
                <a:latin typeface="+mn-lt"/>
                <a:ea typeface="+mn-ea"/>
                <a:cs typeface="+mn-cs"/>
              </a:rPr>
              <a:t>E. coli</a:t>
            </a:r>
            <a:r>
              <a:rPr lang="en-US" sz="1200" b="0" i="0" kern="1200" smtClean="0">
                <a:solidFill>
                  <a:schemeClr val="tx1"/>
                </a:solidFill>
                <a:effectLst/>
                <a:latin typeface="+mn-lt"/>
                <a:ea typeface="+mn-ea"/>
                <a:cs typeface="+mn-cs"/>
              </a:rPr>
              <a:t> isolates showed the highest rates of susceptibility to nitrofurantoin (89.3%), cefixime (75%), and gentamicin (72.4%). Exposure to antibiotics in the past 3 months was a predictor of resistance to ciprofloxacin (OR: 2.8, 95% CI: 1.33–6.28), and older age was a predictor of resistance to TMP-SMX (OR: 2.1, 95% CI: 1.07–3.97) among </a:t>
            </a:r>
            <a:r>
              <a:rPr lang="en-US" sz="1200" b="0" i="1" kern="1200" smtClean="0">
                <a:solidFill>
                  <a:schemeClr val="tx1"/>
                </a:solidFill>
                <a:effectLst/>
                <a:latin typeface="+mn-lt"/>
                <a:ea typeface="+mn-ea"/>
                <a:cs typeface="+mn-cs"/>
              </a:rPr>
              <a:t>E. coli</a:t>
            </a:r>
            <a:r>
              <a:rPr lang="en-US" sz="1200" b="0" i="0" kern="1200" smtClean="0">
                <a:solidFill>
                  <a:schemeClr val="tx1"/>
                </a:solidFill>
                <a:effectLst/>
                <a:latin typeface="+mn-lt"/>
                <a:ea typeface="+mn-ea"/>
                <a:cs typeface="+mn-cs"/>
              </a:rPr>
              <a:t> isolates. </a:t>
            </a:r>
            <a:r>
              <a:rPr lang="en-US" sz="1200" b="0" i="1" kern="1200" smtClean="0">
                <a:solidFill>
                  <a:schemeClr val="tx1"/>
                </a:solidFill>
                <a:effectLst/>
                <a:latin typeface="+mn-lt"/>
                <a:ea typeface="+mn-ea"/>
                <a:cs typeface="+mn-cs"/>
              </a:rPr>
              <a:t>Conclusion. E. coli</a:t>
            </a:r>
            <a:r>
              <a:rPr lang="en-US" sz="1200" b="0" i="0" kern="1200" smtClean="0">
                <a:solidFill>
                  <a:schemeClr val="tx1"/>
                </a:solidFill>
                <a:effectLst/>
                <a:latin typeface="+mn-lt"/>
                <a:ea typeface="+mn-ea"/>
                <a:cs typeface="+mn-cs"/>
              </a:rPr>
              <a:t> and </a:t>
            </a:r>
            <a:r>
              <a:rPr lang="en-US" sz="1200" b="0" i="1" kern="1200" smtClean="0">
                <a:solidFill>
                  <a:schemeClr val="tx1"/>
                </a:solidFill>
                <a:effectLst/>
                <a:latin typeface="+mn-lt"/>
                <a:ea typeface="+mn-ea"/>
                <a:cs typeface="+mn-cs"/>
              </a:rPr>
              <a:t>Klebsiella</a:t>
            </a:r>
            <a:r>
              <a:rPr lang="en-US" sz="1200" b="0" i="0" kern="1200" smtClean="0">
                <a:solidFill>
                  <a:schemeClr val="tx1"/>
                </a:solidFill>
                <a:effectLst/>
                <a:latin typeface="+mn-lt"/>
                <a:ea typeface="+mn-ea"/>
                <a:cs typeface="+mn-cs"/>
              </a:rPr>
              <a:t> species accounted for about two-thirds of community-acquired uropathogens. In regard to the high susceptibility rates, nitrofurantoin was identified as the first-choice agent for empiric treatment of community-acquired cystitis, while cefixime and gentamicin might be the second-choice alternatives. Ciprofloxacin and TMP-SMX, on the other hand, cannot be considered appropriate agents for empiric therapy of community-acquired UTIs, particularly in those who had exposure to antibiotics in the past 3 months and the elderly.</a:t>
            </a: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24</a:t>
            </a:fld>
            <a:endParaRPr lang="en-US"/>
          </a:p>
        </p:txBody>
      </p:sp>
    </p:spTree>
    <p:extLst>
      <p:ext uri="{BB962C8B-B14F-4D97-AF65-F5344CB8AC3E}">
        <p14:creationId xmlns:p14="http://schemas.microsoft.com/office/powerpoint/2010/main" val="2724848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results of antibiotic susceptibility showed that the highest resistance rates wereto ampicillin (78.3%) followed by nalidixic acid (74.4%) and trimethoprim/sulfamethoxazole(69.8%). On the other hand, the highest susceptibility was toward nitrofurantoin (96.1%) andimipenem (92.2%). Further analysis revealed that the rate of ESBL-producing and multiple-drug resistant isolates was 51.2% and 84.5%, respectively. Molecular analysis revealed thattraaT(87.6%) gene was the most prevalent virulence factors followed byfyuA(86%) andkpsmt(76%) genes. Also,fimHgene was the most frequently detected adhesion-associatedgene with 74.4%.Conclusion:In summary, our results showed a remarkable rate of drug resistance andheterogeneity for virulence factors amongE. colistrains isolated from UTIs in the north ofIran. The emergence of such strains can be a predictive marker for their persistence in thehospital and consequently a significant threat for hospitalized patients.Keywords:urinary tract infections,Escherichia coli, antibiotics resistance, ESBL, virulencefactorsIntroductionUrinary tract infections (UTIs) are one of the most frequently occurring infectiousdiseases in both hospital and community settings which cause considerable amountof morbidity and mortality.1Although the UTIs caused by a wide array of patho-gens,Escherichia coliis responsible for the majority of infections.2UTIs nearlyrecognized to occur in all age groups, but some groups such as neonates, pregnantwomen or the elderly patients are more vulnerable.3,4Acquisition of potential virulence markers byE. colistrains might increase theirability to resist and overcome the host immune defenses and subsequently a severeCorrespondence: Ali MojtahediDepartment of Microbiology, School ofMedicine, Guilan University Campus,7thKm of Rasht-Tehran Highway, Rasht,Guilan, IranTel +98 133 369 0884Fax +98 133 369 0036Email alimojtahedi@yahoo.comInfection and Drug ResistanceDovepressopen access to scientific and medical researchOpen Access Full Text Articlesubmit your manuscript| www.dovepress.comInfection and Drug Resistance 2019:12 2747–27542747DovePress© 2019 Haghighatpanah and Mojtahedi. This work is published and licensed by Dove Medical Press Limited. The full terms of this license are available at https://www.dovepress.com/terms.php and incorporate the Creative Commons Attribution–Non Commercial (unported, v3.0) License (http://creativecommons.org/licenses/by-nc/3.0/).By accessing the work you hereby accept the Terms. Non-commercial uses of the work are permitted without any further permission from Dove Medical Press Limited, provided the work isproperly attributed. For permission for commercial use of this work, please see paragraphs 4.2 and 5 of our Terms (https://www.dovepress.com/terms.php).http://doi.org/10.2147/IDR.S219696</a:t>
            </a: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25</a:t>
            </a:fld>
            <a:endParaRPr lang="en-US"/>
          </a:p>
        </p:txBody>
      </p:sp>
    </p:spTree>
    <p:extLst>
      <p:ext uri="{BB962C8B-B14F-4D97-AF65-F5344CB8AC3E}">
        <p14:creationId xmlns:p14="http://schemas.microsoft.com/office/powerpoint/2010/main" val="1691351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Although TMP/SMX is not recommended for empirical treatment of UTIs caused by ESBL-producing bacteria, it may be used in selective antibiotic treatments if ESBL-producing bacteria show susceptibility to the antibiotic [94, 109]. AmpC β-lactamase-producing E. coli have shown susceptibility to cefepime, and therefore, the antibiotic may be a treatment option for UTIs including pyelonephritis caused by susceptible bacteria [113]. However, it should not be used against ESBL-producing bacteria, especially for patients with severe UTIs.</a:t>
            </a:r>
          </a:p>
          <a:p>
            <a:r>
              <a:rPr lang="en-US" smtClean="0"/>
              <a:t>There is a controversy regarding the use of β-lactam/β-lactamase inhibitors for treating infectious diseases caused by ESBL-producing bacteria. However, in a recent post hoc analysis, amoxicillin-clavulanate and piperacillin-tazobactam were not inferior to carbapenem in terms of their therapeutic effects against bacteremia caused by ESBL-producing E. coli, and these antibiotics were suggested to use in alternative treatment in place of carbapenems</a:t>
            </a: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28</a:t>
            </a:fld>
            <a:endParaRPr lang="en-US"/>
          </a:p>
        </p:txBody>
      </p:sp>
    </p:spTree>
    <p:extLst>
      <p:ext uri="{BB962C8B-B14F-4D97-AF65-F5344CB8AC3E}">
        <p14:creationId xmlns:p14="http://schemas.microsoft.com/office/powerpoint/2010/main" val="1234027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17-2. If gas formation has widely spread to the kidney, and there is no improvement even after percutaneous drainage, nephrectomy should be considered Strong Low </a:t>
            </a: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29</a:t>
            </a:fld>
            <a:endParaRPr lang="en-US"/>
          </a:p>
        </p:txBody>
      </p:sp>
    </p:spTree>
    <p:extLst>
      <p:ext uri="{BB962C8B-B14F-4D97-AF65-F5344CB8AC3E}">
        <p14:creationId xmlns:p14="http://schemas.microsoft.com/office/powerpoint/2010/main" val="1785032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Mandel 2019: </a:t>
            </a:r>
            <a:r>
              <a:rPr lang="en-US" sz="1200" b="0" i="0" u="none" strike="noStrike" baseline="0" dirty="0" smtClean="0">
                <a:solidFill>
                  <a:srgbClr val="000000"/>
                </a:solidFill>
                <a:latin typeface="Minion Pro"/>
              </a:rPr>
              <a:t>If therapy is appropriate, clinical response should occur within 24 hours with treatment of cystitis. With pyelonephritis, response should occur by 48 to 96 hours. Lack of response by 72 hours should be an indication for imaging studies. There are four patterns of response of bacteriuria to antimicrobial therapy—cure, persistence, relapse, and reinfection </a:t>
            </a:r>
            <a:endParaRPr lang="en-US" dirty="0"/>
          </a:p>
        </p:txBody>
      </p:sp>
      <p:sp>
        <p:nvSpPr>
          <p:cNvPr id="4" name="Slide Number Placeholder 3"/>
          <p:cNvSpPr>
            <a:spLocks noGrp="1"/>
          </p:cNvSpPr>
          <p:nvPr>
            <p:ph type="sldNum" sz="quarter" idx="10"/>
          </p:nvPr>
        </p:nvSpPr>
        <p:spPr/>
        <p:txBody>
          <a:bodyPr/>
          <a:lstStyle/>
          <a:p>
            <a:fld id="{C921A4B2-1EEC-4F93-BB8F-3CFBB3C194B6}" type="slidenum">
              <a:rPr lang="en-US" smtClean="0"/>
              <a:t>31</a:t>
            </a:fld>
            <a:endParaRPr lang="en-US"/>
          </a:p>
        </p:txBody>
      </p:sp>
    </p:spTree>
    <p:extLst>
      <p:ext uri="{BB962C8B-B14F-4D97-AF65-F5344CB8AC3E}">
        <p14:creationId xmlns:p14="http://schemas.microsoft.com/office/powerpoint/2010/main" val="1316263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Mandel 2019: </a:t>
            </a:r>
            <a:r>
              <a:rPr lang="en-US" sz="1200" b="0" i="0" u="none" strike="noStrike" baseline="0" dirty="0" smtClean="0">
                <a:solidFill>
                  <a:srgbClr val="000000"/>
                </a:solidFill>
                <a:latin typeface="Minion Pro"/>
              </a:rPr>
              <a:t>This term is defined as negative urine cultures on chemotherapy and during the follow-up period, usually 1 to 2 weeks. However, it must be understood that many of these patients will develop reinfection at a later time. </a:t>
            </a:r>
            <a:endParaRPr lang="en-US" dirty="0"/>
          </a:p>
        </p:txBody>
      </p:sp>
      <p:sp>
        <p:nvSpPr>
          <p:cNvPr id="4" name="Slide Number Placeholder 3"/>
          <p:cNvSpPr>
            <a:spLocks noGrp="1"/>
          </p:cNvSpPr>
          <p:nvPr>
            <p:ph type="sldNum" sz="quarter" idx="10"/>
          </p:nvPr>
        </p:nvSpPr>
        <p:spPr/>
        <p:txBody>
          <a:bodyPr/>
          <a:lstStyle/>
          <a:p>
            <a:fld id="{C921A4B2-1EEC-4F93-BB8F-3CFBB3C194B6}" type="slidenum">
              <a:rPr lang="en-US" smtClean="0"/>
              <a:t>32</a:t>
            </a:fld>
            <a:endParaRPr lang="en-US"/>
          </a:p>
        </p:txBody>
      </p:sp>
    </p:spTree>
    <p:extLst>
      <p:ext uri="{BB962C8B-B14F-4D97-AF65-F5344CB8AC3E}">
        <p14:creationId xmlns:p14="http://schemas.microsoft.com/office/powerpoint/2010/main" val="1272793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smtClean="0">
                <a:solidFill>
                  <a:srgbClr val="000000"/>
                </a:solidFill>
                <a:latin typeface="Minion Pro"/>
              </a:rPr>
              <a:t>This term has been used in two ways to describe a response to therapy: (1) persistence of significant bacteriuria after 48 hours of treatment, and (2) persistence of the infecting organism in low numbers in urine after 48 hours. Significant bacteriuria usually persists only if the urinary levels of the antimicrobial agent are below the concentration of the drug needed to inhibit the microorganism. This can occur when the infecting strain is resistant to the urinary levels attained (i.e., a resistant organism) or because the urinary levels of the drug are inordinately low (i.e., from not taking the agent, insufficient dosage, poor intestinal absorption, or poor renal excretion, as in renal insufficiency). </a:t>
            </a:r>
            <a:endParaRPr lang="en-US" dirty="0"/>
          </a:p>
        </p:txBody>
      </p:sp>
      <p:sp>
        <p:nvSpPr>
          <p:cNvPr id="4" name="Slide Number Placeholder 3"/>
          <p:cNvSpPr>
            <a:spLocks noGrp="1"/>
          </p:cNvSpPr>
          <p:nvPr>
            <p:ph type="sldNum" sz="quarter" idx="10"/>
          </p:nvPr>
        </p:nvSpPr>
        <p:spPr/>
        <p:txBody>
          <a:bodyPr/>
          <a:lstStyle/>
          <a:p>
            <a:fld id="{C921A4B2-1EEC-4F93-BB8F-3CFBB3C194B6}" type="slidenum">
              <a:rPr lang="en-US" smtClean="0"/>
              <a:t>33</a:t>
            </a:fld>
            <a:endParaRPr lang="en-US"/>
          </a:p>
        </p:txBody>
      </p:sp>
    </p:spTree>
    <p:extLst>
      <p:ext uri="{BB962C8B-B14F-4D97-AF65-F5344CB8AC3E}">
        <p14:creationId xmlns:p14="http://schemas.microsoft.com/office/powerpoint/2010/main" val="1644838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smtClean="0">
                <a:solidFill>
                  <a:schemeClr val="tx1"/>
                </a:solidFill>
                <a:effectLst/>
                <a:latin typeface="+mn-lt"/>
                <a:ea typeface="+mn-ea"/>
                <a:cs typeface="+mn-cs"/>
              </a:rPr>
              <a:t>Pregnant women are at increased risk for UTIs. Beginning in week 6 and peaking during weeks 22 to 24, approximately 90 percent of pregnant women develop ureteral dilatation, which will remain until delivery (hydronephrosis of pregnancy). Increased bladder volume and decreased bladder tone, along with decreased ureteral tone, contribute to increased urinary stasis and ureterovesical reflux.</a:t>
            </a:r>
            <a:r>
              <a:rPr lang="en-US" sz="1200" b="0" u="sng" kern="1200" baseline="30000" smtClean="0">
                <a:solidFill>
                  <a:schemeClr val="tx1"/>
                </a:solidFill>
                <a:effectLst/>
                <a:latin typeface="+mn-lt"/>
                <a:ea typeface="+mn-ea"/>
                <a:cs typeface="+mn-cs"/>
                <a:hlinkClick r:id="rId3"/>
              </a:rPr>
              <a:t>1</a:t>
            </a:r>
            <a:r>
              <a:rPr lang="en-US" sz="1200" b="0" kern="1200" smtClean="0">
                <a:solidFill>
                  <a:schemeClr val="tx1"/>
                </a:solidFill>
                <a:effectLst/>
                <a:latin typeface="+mn-lt"/>
                <a:ea typeface="+mn-ea"/>
                <a:cs typeface="+mn-cs"/>
              </a:rPr>
              <a:t> Additionally, the physiologic increase in plasma volume during pregnancy decreases urine concentration. Up to 70 percent of pregnant women develop glycosuria, which encourages bacterial growth in the urine. Increases in urinary progestins and estrogens may lead to a decreased ability of the lower urinary tract to resist invading bacteria. This decreased ability may be caused by decreased ureteral tone or possibly by allowing some strains of bacteria to selectively grow.</a:t>
            </a:r>
            <a:r>
              <a:rPr lang="en-US" sz="1200" b="0" u="sng" kern="1200" baseline="30000" smtClean="0">
                <a:solidFill>
                  <a:schemeClr val="tx1"/>
                </a:solidFill>
                <a:effectLst/>
                <a:latin typeface="+mn-lt"/>
                <a:ea typeface="+mn-ea"/>
                <a:cs typeface="+mn-cs"/>
                <a:hlinkClick r:id="rId3"/>
              </a:rPr>
              <a:t>1</a:t>
            </a:r>
            <a:r>
              <a:rPr lang="en-US" sz="1200" b="0" kern="1200" baseline="30000" smtClean="0">
                <a:solidFill>
                  <a:schemeClr val="tx1"/>
                </a:solidFill>
                <a:effectLst/>
                <a:latin typeface="+mn-lt"/>
                <a:ea typeface="+mn-ea"/>
                <a:cs typeface="+mn-cs"/>
              </a:rPr>
              <a:t>,</a:t>
            </a:r>
            <a:r>
              <a:rPr lang="en-US" sz="1200" b="0" u="sng" kern="1200" baseline="30000" smtClean="0">
                <a:solidFill>
                  <a:schemeClr val="tx1"/>
                </a:solidFill>
                <a:effectLst/>
                <a:latin typeface="+mn-lt"/>
                <a:ea typeface="+mn-ea"/>
                <a:cs typeface="+mn-cs"/>
                <a:hlinkClick r:id="rId4"/>
              </a:rPr>
              <a:t>3</a:t>
            </a:r>
            <a:r>
              <a:rPr lang="en-US" sz="1200" b="0" kern="1200" smtClean="0">
                <a:solidFill>
                  <a:schemeClr val="tx1"/>
                </a:solidFill>
                <a:effectLst/>
                <a:latin typeface="+mn-lt"/>
                <a:ea typeface="+mn-ea"/>
                <a:cs typeface="+mn-cs"/>
              </a:rPr>
              <a:t> These factors may all contribute to the development of UTIs during pregnancy.</a:t>
            </a:r>
          </a:p>
          <a:p>
            <a:r>
              <a:rPr lang="en-US" sz="1200" b="0" kern="1200" smtClean="0">
                <a:solidFill>
                  <a:schemeClr val="tx1"/>
                </a:solidFill>
                <a:effectLst/>
                <a:latin typeface="+mn-lt"/>
                <a:ea typeface="+mn-ea"/>
                <a:cs typeface="+mn-cs"/>
              </a:rPr>
              <a:t/>
            </a:r>
            <a:br>
              <a:rPr lang="en-US" sz="1200" b="0" kern="1200" smtClean="0">
                <a:solidFill>
                  <a:schemeClr val="tx1"/>
                </a:solidFill>
                <a:effectLst/>
                <a:latin typeface="+mn-lt"/>
                <a:ea typeface="+mn-ea"/>
                <a:cs typeface="+mn-cs"/>
              </a:rPr>
            </a:b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5</a:t>
            </a:fld>
            <a:endParaRPr lang="en-US"/>
          </a:p>
        </p:txBody>
      </p:sp>
    </p:spTree>
    <p:extLst>
      <p:ext uri="{BB962C8B-B14F-4D97-AF65-F5344CB8AC3E}">
        <p14:creationId xmlns:p14="http://schemas.microsoft.com/office/powerpoint/2010/main" val="3202191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Mandel 2019: </a:t>
            </a:r>
            <a:r>
              <a:rPr lang="en-US" sz="1200" b="0" i="0" u="none" strike="noStrike" baseline="0" dirty="0" smtClean="0">
                <a:solidFill>
                  <a:srgbClr val="000000"/>
                </a:solidFill>
                <a:latin typeface="Minion Pro"/>
              </a:rPr>
              <a:t>Persistence of the infecting microorganism in low titers in voided urine may mean persistence in the urinary tract or contamination from the urethra or vagina. Bladder-puncture cultures would be necessary to evaluate the significance of low titers of bacteria obtained when the patient is receiving therapy, but this procedure is rarely indicated. Bacteria may persist in the urinary tract during therapy without excretion of organisms in the urine. Sites of persistence in the urinary tract are the renal parenchyma, calculi, and prostate. Persistence in bladder cells is a theoretical possibility</a:t>
            </a:r>
            <a:endParaRPr lang="en-US" dirty="0"/>
          </a:p>
        </p:txBody>
      </p:sp>
      <p:sp>
        <p:nvSpPr>
          <p:cNvPr id="4" name="Slide Number Placeholder 3"/>
          <p:cNvSpPr>
            <a:spLocks noGrp="1"/>
          </p:cNvSpPr>
          <p:nvPr>
            <p:ph type="sldNum" sz="quarter" idx="10"/>
          </p:nvPr>
        </p:nvSpPr>
        <p:spPr/>
        <p:txBody>
          <a:bodyPr/>
          <a:lstStyle/>
          <a:p>
            <a:fld id="{C921A4B2-1EEC-4F93-BB8F-3CFBB3C194B6}" type="slidenum">
              <a:rPr lang="en-US" smtClean="0"/>
              <a:t>34</a:t>
            </a:fld>
            <a:endParaRPr lang="en-US"/>
          </a:p>
        </p:txBody>
      </p:sp>
    </p:spTree>
    <p:extLst>
      <p:ext uri="{BB962C8B-B14F-4D97-AF65-F5344CB8AC3E}">
        <p14:creationId xmlns:p14="http://schemas.microsoft.com/office/powerpoint/2010/main" val="267325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smtClean="0">
                <a:solidFill>
                  <a:schemeClr val="tx1"/>
                </a:solidFill>
                <a:effectLst/>
                <a:latin typeface="+mn-lt"/>
                <a:ea typeface="+mn-ea"/>
                <a:cs typeface="+mn-cs"/>
              </a:rPr>
              <a:t>The most common reason for initial treatment failure is resistance of the infecting organism to the antibiotic. If fever continues or other signs of systemic illness remain after appropriate antibiotic therapy, the possibility of a structural or anatomic abnormality should be investigated. Persistent infection may be caused by urolithiasis, which occurs in one of 1,500 pregnancies,</a:t>
            </a:r>
            <a:r>
              <a:rPr lang="en-US" sz="1200" b="0" i="0" u="sng" kern="1200" baseline="30000" smtClean="0">
                <a:solidFill>
                  <a:schemeClr val="tx1"/>
                </a:solidFill>
                <a:effectLst/>
                <a:latin typeface="+mn-lt"/>
                <a:ea typeface="+mn-ea"/>
                <a:cs typeface="+mn-cs"/>
                <a:hlinkClick r:id="rId3"/>
              </a:rPr>
              <a:t>30</a:t>
            </a:r>
            <a:r>
              <a:rPr lang="en-US" sz="1200" b="0" i="0" kern="1200" smtClean="0">
                <a:solidFill>
                  <a:schemeClr val="tx1"/>
                </a:solidFill>
                <a:effectLst/>
                <a:latin typeface="+mn-lt"/>
                <a:ea typeface="+mn-ea"/>
                <a:cs typeface="+mn-cs"/>
              </a:rPr>
              <a:t> or less commonly, congenital renal abnormalities or a perinephric abscess.</a:t>
            </a:r>
          </a:p>
          <a:p>
            <a:r>
              <a:rPr lang="en-US" sz="1200" b="0" kern="1200" smtClean="0">
                <a:solidFill>
                  <a:schemeClr val="tx1"/>
                </a:solidFill>
                <a:effectLst/>
                <a:latin typeface="+mn-lt"/>
                <a:ea typeface="+mn-ea"/>
                <a:cs typeface="+mn-cs"/>
              </a:rPr>
              <a:t>Diagnostic tests may include renal ultrasonography or an abbreviated intravenous pyelogram. The indication to perform an intravenous pyelogram is persistent infection after appropriate antibiotic therapy when there is the suggestion of a structural abnormality not evident on ultrasonography.</a:t>
            </a:r>
            <a:r>
              <a:rPr lang="en-US" sz="1200" b="0" u="sng" kern="1200" baseline="30000" smtClean="0">
                <a:solidFill>
                  <a:schemeClr val="tx1"/>
                </a:solidFill>
                <a:effectLst/>
                <a:latin typeface="+mn-lt"/>
                <a:ea typeface="+mn-ea"/>
                <a:cs typeface="+mn-cs"/>
                <a:hlinkClick r:id="rId3"/>
              </a:rPr>
              <a:t>30</a:t>
            </a:r>
            <a:r>
              <a:rPr lang="en-US" sz="1200" b="0" kern="1200" smtClean="0">
                <a:solidFill>
                  <a:schemeClr val="tx1"/>
                </a:solidFill>
                <a:effectLst/>
                <a:latin typeface="+mn-lt"/>
                <a:ea typeface="+mn-ea"/>
                <a:cs typeface="+mn-cs"/>
              </a:rPr>
              <a:t> Even the low-dose radiation involved in an intravenous pyelogram, however, may be dangerous to the fetus and should be avoided if possible.</a:t>
            </a:r>
          </a:p>
          <a:p>
            <a:r>
              <a:rPr lang="en-US" sz="1200" b="0" kern="1200" smtClean="0">
                <a:solidFill>
                  <a:schemeClr val="tx1"/>
                </a:solidFill>
                <a:effectLst/>
                <a:latin typeface="+mn-lt"/>
                <a:ea typeface="+mn-ea"/>
                <a:cs typeface="+mn-cs"/>
              </a:rPr>
              <a:t/>
            </a:r>
            <a:br>
              <a:rPr lang="en-US" sz="1200" b="0" kern="1200" smtClean="0">
                <a:solidFill>
                  <a:schemeClr val="tx1"/>
                </a:solidFill>
                <a:effectLst/>
                <a:latin typeface="+mn-lt"/>
                <a:ea typeface="+mn-ea"/>
                <a:cs typeface="+mn-cs"/>
              </a:rPr>
            </a:b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35</a:t>
            </a:fld>
            <a:endParaRPr lang="en-US"/>
          </a:p>
        </p:txBody>
      </p:sp>
    </p:spTree>
    <p:extLst>
      <p:ext uri="{BB962C8B-B14F-4D97-AF65-F5344CB8AC3E}">
        <p14:creationId xmlns:p14="http://schemas.microsoft.com/office/powerpoint/2010/main" val="2776461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smtClean="0">
                <a:solidFill>
                  <a:schemeClr val="tx1"/>
                </a:solidFill>
                <a:effectLst/>
                <a:latin typeface="+mn-lt"/>
                <a:ea typeface="+mn-ea"/>
                <a:cs typeface="+mn-cs"/>
              </a:rPr>
              <a:t>The organisms that cause UTIs during pregnancy are the same as those found in nonpregnant patients. </a:t>
            </a:r>
            <a:r>
              <a:rPr lang="en-US" sz="1200" b="0" i="1" kern="1200" smtClean="0">
                <a:solidFill>
                  <a:schemeClr val="tx1"/>
                </a:solidFill>
                <a:effectLst/>
                <a:latin typeface="+mn-lt"/>
                <a:ea typeface="+mn-ea"/>
                <a:cs typeface="+mn-cs"/>
              </a:rPr>
              <a:t>Escherichia coli</a:t>
            </a:r>
            <a:r>
              <a:rPr lang="en-US" sz="1200" b="0" kern="1200" smtClean="0">
                <a:solidFill>
                  <a:schemeClr val="tx1"/>
                </a:solidFill>
                <a:effectLst/>
                <a:latin typeface="+mn-lt"/>
                <a:ea typeface="+mn-ea"/>
                <a:cs typeface="+mn-cs"/>
              </a:rPr>
              <a:t> accounts for 80 to 90 percent of infections. Other gram-negative rods such as </a:t>
            </a:r>
            <a:r>
              <a:rPr lang="en-US" sz="1200" b="0" i="1" kern="1200" smtClean="0">
                <a:solidFill>
                  <a:schemeClr val="tx1"/>
                </a:solidFill>
                <a:effectLst/>
                <a:latin typeface="+mn-lt"/>
                <a:ea typeface="+mn-ea"/>
                <a:cs typeface="+mn-cs"/>
              </a:rPr>
              <a:t>Proteus mirabilis</a:t>
            </a:r>
            <a:r>
              <a:rPr lang="en-US" sz="1200" b="0" kern="1200" smtClean="0">
                <a:solidFill>
                  <a:schemeClr val="tx1"/>
                </a:solidFill>
                <a:effectLst/>
                <a:latin typeface="+mn-lt"/>
                <a:ea typeface="+mn-ea"/>
                <a:cs typeface="+mn-cs"/>
              </a:rPr>
              <a:t> and </a:t>
            </a:r>
            <a:r>
              <a:rPr lang="en-US" sz="1200" b="0" i="1" kern="1200" smtClean="0">
                <a:solidFill>
                  <a:schemeClr val="tx1"/>
                </a:solidFill>
                <a:effectLst/>
                <a:latin typeface="+mn-lt"/>
                <a:ea typeface="+mn-ea"/>
                <a:cs typeface="+mn-cs"/>
              </a:rPr>
              <a:t>Klebsiella pneumoniae</a:t>
            </a:r>
            <a:r>
              <a:rPr lang="en-US" sz="1200" b="0" kern="1200" smtClean="0">
                <a:solidFill>
                  <a:schemeClr val="tx1"/>
                </a:solidFill>
                <a:effectLst/>
                <a:latin typeface="+mn-lt"/>
                <a:ea typeface="+mn-ea"/>
                <a:cs typeface="+mn-cs"/>
              </a:rPr>
              <a:t> are also common. Gram-positive organisms such as group B streptococcus and </a:t>
            </a:r>
            <a:r>
              <a:rPr lang="en-US" sz="1200" b="0" i="1" kern="1200" smtClean="0">
                <a:solidFill>
                  <a:schemeClr val="tx1"/>
                </a:solidFill>
                <a:effectLst/>
                <a:latin typeface="+mn-lt"/>
                <a:ea typeface="+mn-ea"/>
                <a:cs typeface="+mn-cs"/>
              </a:rPr>
              <a:t>Staphylococcus saprophyticus</a:t>
            </a:r>
            <a:r>
              <a:rPr lang="en-US" sz="1200" b="0" kern="1200" smtClean="0">
                <a:solidFill>
                  <a:schemeClr val="tx1"/>
                </a:solidFill>
                <a:effectLst/>
                <a:latin typeface="+mn-lt"/>
                <a:ea typeface="+mn-ea"/>
                <a:cs typeface="+mn-cs"/>
              </a:rPr>
              <a:t> are less common causes of UTI. Group B streptococcus has important implications in the management of pregnancy and will be discussed further. Less common organisms that may cause UTI include enterococci, </a:t>
            </a:r>
            <a:r>
              <a:rPr lang="en-US" sz="1200" b="0" i="1" kern="1200" smtClean="0">
                <a:solidFill>
                  <a:schemeClr val="tx1"/>
                </a:solidFill>
                <a:effectLst/>
                <a:latin typeface="+mn-lt"/>
                <a:ea typeface="+mn-ea"/>
                <a:cs typeface="+mn-cs"/>
              </a:rPr>
              <a:t>Gardnerella vaginalis</a:t>
            </a:r>
            <a:r>
              <a:rPr lang="en-US" sz="1200" b="0" kern="1200" smtClean="0">
                <a:solidFill>
                  <a:schemeClr val="tx1"/>
                </a:solidFill>
                <a:effectLst/>
                <a:latin typeface="+mn-lt"/>
                <a:ea typeface="+mn-ea"/>
                <a:cs typeface="+mn-cs"/>
              </a:rPr>
              <a:t> and </a:t>
            </a:r>
            <a:r>
              <a:rPr lang="en-US" sz="1200" b="0" i="1" kern="1200" smtClean="0">
                <a:solidFill>
                  <a:schemeClr val="tx1"/>
                </a:solidFill>
                <a:effectLst/>
                <a:latin typeface="+mn-lt"/>
                <a:ea typeface="+mn-ea"/>
                <a:cs typeface="+mn-cs"/>
              </a:rPr>
              <a:t>Ureaplasma ureolyticum</a:t>
            </a:r>
            <a:r>
              <a:rPr lang="en-US" sz="1200" b="0" kern="1200" smtClean="0">
                <a:solidFill>
                  <a:schemeClr val="tx1"/>
                </a:solidFill>
                <a:effectLst/>
                <a:latin typeface="+mn-lt"/>
                <a:ea typeface="+mn-ea"/>
                <a:cs typeface="+mn-cs"/>
              </a:rPr>
              <a:t>.</a:t>
            </a:r>
            <a:r>
              <a:rPr lang="en-US" sz="1200" b="0" u="sng" kern="1200" baseline="30000" smtClean="0">
                <a:solidFill>
                  <a:schemeClr val="tx1"/>
                </a:solidFill>
                <a:effectLst/>
                <a:latin typeface="+mn-lt"/>
                <a:ea typeface="+mn-ea"/>
                <a:cs typeface="+mn-cs"/>
                <a:hlinkClick r:id="rId3"/>
              </a:rPr>
              <a:t>1</a:t>
            </a:r>
            <a:r>
              <a:rPr lang="en-US" sz="1200" b="0" kern="1200" baseline="30000" smtClean="0">
                <a:solidFill>
                  <a:schemeClr val="tx1"/>
                </a:solidFill>
                <a:effectLst/>
                <a:latin typeface="+mn-lt"/>
                <a:ea typeface="+mn-ea"/>
                <a:cs typeface="+mn-cs"/>
              </a:rPr>
              <a:t>,</a:t>
            </a:r>
            <a:r>
              <a:rPr lang="en-US" sz="1200" b="0" u="sng" kern="1200" baseline="30000" smtClean="0">
                <a:solidFill>
                  <a:schemeClr val="tx1"/>
                </a:solidFill>
                <a:effectLst/>
                <a:latin typeface="+mn-lt"/>
                <a:ea typeface="+mn-ea"/>
                <a:cs typeface="+mn-cs"/>
                <a:hlinkClick r:id="rId4"/>
              </a:rPr>
              <a:t>4</a:t>
            </a:r>
            <a:r>
              <a:rPr lang="en-US" sz="1200" b="0" kern="1200" baseline="30000" smtClean="0">
                <a:solidFill>
                  <a:schemeClr val="tx1"/>
                </a:solidFill>
                <a:effectLst/>
                <a:latin typeface="+mn-lt"/>
                <a:ea typeface="+mn-ea"/>
                <a:cs typeface="+mn-cs"/>
              </a:rPr>
              <a:t>,</a:t>
            </a:r>
            <a:r>
              <a:rPr lang="en-US" sz="1200" b="0" u="sng" kern="1200" baseline="30000" smtClean="0">
                <a:solidFill>
                  <a:schemeClr val="tx1"/>
                </a:solidFill>
                <a:effectLst/>
                <a:latin typeface="+mn-lt"/>
                <a:ea typeface="+mn-ea"/>
                <a:cs typeface="+mn-cs"/>
                <a:hlinkClick r:id="rId5"/>
              </a:rPr>
              <a:t>5</a:t>
            </a:r>
            <a:endParaRPr lang="en-US" sz="1200" b="0" kern="1200" smtClean="0">
              <a:solidFill>
                <a:schemeClr val="tx1"/>
              </a:solidFill>
              <a:effectLst/>
              <a:latin typeface="+mn-lt"/>
              <a:ea typeface="+mn-ea"/>
              <a:cs typeface="+mn-cs"/>
            </a:endParaRPr>
          </a:p>
          <a:p>
            <a:r>
              <a:rPr lang="en-US" sz="1200" b="0" kern="1200" smtClean="0">
                <a:solidFill>
                  <a:schemeClr val="tx1"/>
                </a:solidFill>
                <a:effectLst/>
                <a:latin typeface="+mn-lt"/>
                <a:ea typeface="+mn-ea"/>
                <a:cs typeface="+mn-cs"/>
              </a:rPr>
              <a:t/>
            </a:r>
            <a:br>
              <a:rPr lang="en-US" sz="1200" b="0" kern="1200" smtClean="0">
                <a:solidFill>
                  <a:schemeClr val="tx1"/>
                </a:solidFill>
                <a:effectLst/>
                <a:latin typeface="+mn-lt"/>
                <a:ea typeface="+mn-ea"/>
                <a:cs typeface="+mn-cs"/>
              </a:rPr>
            </a:b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6</a:t>
            </a:fld>
            <a:endParaRPr lang="en-US"/>
          </a:p>
        </p:txBody>
      </p:sp>
    </p:spTree>
    <p:extLst>
      <p:ext uri="{BB962C8B-B14F-4D97-AF65-F5344CB8AC3E}">
        <p14:creationId xmlns:p14="http://schemas.microsoft.com/office/powerpoint/2010/main" val="328814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smtClean="0">
                <a:solidFill>
                  <a:schemeClr val="tx1"/>
                </a:solidFill>
                <a:effectLst/>
                <a:latin typeface="+mn-lt"/>
                <a:ea typeface="+mn-ea"/>
                <a:cs typeface="+mn-cs"/>
              </a:rPr>
              <a:t>Acute pyelonephritis during pregnancy is a serious systemic illness that can progress to maternal sepsis, preterm labor and premature delivery. The diagnosis is made when the presence of bacteriuria is accompanied by systemic symptoms or signs such as fever, chills, nausea, vomiting and flank pain. Symptoms of lower tract infection (i.e., frequency and dysuria) may or may not be present. Pyelonephritis occurs in 2 percent of pregnant women; up to 23 percent of these women have a recurrence during the same pregnancy.</a:t>
            </a:r>
            <a:r>
              <a:rPr lang="en-US" sz="1200" b="0" i="0" u="sng" kern="1200" baseline="30000" smtClean="0">
                <a:solidFill>
                  <a:schemeClr val="tx1"/>
                </a:solidFill>
                <a:effectLst/>
                <a:latin typeface="+mn-lt"/>
                <a:ea typeface="+mn-ea"/>
                <a:cs typeface="+mn-cs"/>
                <a:hlinkClick r:id="rId3"/>
              </a:rPr>
              <a:t>26</a:t>
            </a:r>
            <a:endParaRPr lang="en-US" sz="1200" b="0" i="0" kern="1200" smtClean="0">
              <a:solidFill>
                <a:schemeClr val="tx1"/>
              </a:solidFill>
              <a:effectLst/>
              <a:latin typeface="+mn-lt"/>
              <a:ea typeface="+mn-ea"/>
              <a:cs typeface="+mn-cs"/>
            </a:endParaRPr>
          </a:p>
          <a:p>
            <a:r>
              <a:rPr lang="en-US" sz="1200" b="0" i="0" kern="1200" smtClean="0">
                <a:solidFill>
                  <a:schemeClr val="tx1"/>
                </a:solidFill>
                <a:effectLst/>
                <a:latin typeface="+mn-lt"/>
                <a:ea typeface="+mn-ea"/>
                <a:cs typeface="+mn-cs"/>
              </a:rPr>
              <a:t/>
            </a:r>
            <a:br>
              <a:rPr lang="en-US" sz="1200" b="0" i="0" kern="1200" smtClean="0">
                <a:solidFill>
                  <a:schemeClr val="tx1"/>
                </a:solidFill>
                <a:effectLst/>
                <a:latin typeface="+mn-lt"/>
                <a:ea typeface="+mn-ea"/>
                <a:cs typeface="+mn-cs"/>
              </a:rPr>
            </a:b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7</a:t>
            </a:fld>
            <a:endParaRPr lang="en-US"/>
          </a:p>
        </p:txBody>
      </p:sp>
    </p:spTree>
    <p:extLst>
      <p:ext uri="{BB962C8B-B14F-4D97-AF65-F5344CB8AC3E}">
        <p14:creationId xmlns:p14="http://schemas.microsoft.com/office/powerpoint/2010/main" val="2085552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Mandel 2019: </a:t>
            </a:r>
            <a:r>
              <a:rPr lang="en-US" sz="1200" b="0" i="0" u="none" strike="noStrike" baseline="0" dirty="0" smtClean="0">
                <a:solidFill>
                  <a:srgbClr val="000000"/>
                </a:solidFill>
                <a:latin typeface="Minion Pro"/>
              </a:rPr>
              <a:t>Given two or more drugs with good activity against the probable infecting microorganism, the agent with the least toxicity, the least likelihood of affecting the normal flora of the vagina and gastrointestinal tract, the narrowest spectrum, and favorable cost should be chosen.</a:t>
            </a:r>
            <a:endParaRPr lang="en-US" dirty="0"/>
          </a:p>
        </p:txBody>
      </p:sp>
      <p:sp>
        <p:nvSpPr>
          <p:cNvPr id="4" name="Slide Number Placeholder 3"/>
          <p:cNvSpPr>
            <a:spLocks noGrp="1"/>
          </p:cNvSpPr>
          <p:nvPr>
            <p:ph type="sldNum" sz="quarter" idx="10"/>
          </p:nvPr>
        </p:nvSpPr>
        <p:spPr/>
        <p:txBody>
          <a:bodyPr/>
          <a:lstStyle/>
          <a:p>
            <a:fld id="{C921A4B2-1EEC-4F93-BB8F-3CFBB3C194B6}" type="slidenum">
              <a:rPr lang="en-US" smtClean="0"/>
              <a:t>16</a:t>
            </a:fld>
            <a:endParaRPr lang="en-US"/>
          </a:p>
        </p:txBody>
      </p:sp>
    </p:spTree>
    <p:extLst>
      <p:ext uri="{BB962C8B-B14F-4D97-AF65-F5344CB8AC3E}">
        <p14:creationId xmlns:p14="http://schemas.microsoft.com/office/powerpoint/2010/main" val="4983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Mandel 2019: </a:t>
            </a:r>
            <a:r>
              <a:rPr lang="en-US" sz="1200" b="0" i="0" u="none" strike="noStrike" baseline="0" dirty="0" smtClean="0">
                <a:solidFill>
                  <a:srgbClr val="000000"/>
                </a:solidFill>
                <a:latin typeface="Minion Pro"/>
              </a:rPr>
              <a:t>There is no evidence to support any superiority of bactericidal drugs over bacteriostatic agents in UTI. However, there may be theoretical reasons for using bactericidal drugs in the treatment of relapsing UTI. </a:t>
            </a:r>
            <a:endParaRPr lang="en-US" dirty="0"/>
          </a:p>
        </p:txBody>
      </p:sp>
      <p:sp>
        <p:nvSpPr>
          <p:cNvPr id="4" name="Slide Number Placeholder 3"/>
          <p:cNvSpPr>
            <a:spLocks noGrp="1"/>
          </p:cNvSpPr>
          <p:nvPr>
            <p:ph type="sldNum" sz="quarter" idx="10"/>
          </p:nvPr>
        </p:nvSpPr>
        <p:spPr/>
        <p:txBody>
          <a:bodyPr/>
          <a:lstStyle/>
          <a:p>
            <a:fld id="{C921A4B2-1EEC-4F93-BB8F-3CFBB3C194B6}" type="slidenum">
              <a:rPr lang="en-US" smtClean="0"/>
              <a:t>17</a:t>
            </a:fld>
            <a:endParaRPr lang="en-US"/>
          </a:p>
        </p:txBody>
      </p:sp>
    </p:spTree>
    <p:extLst>
      <p:ext uri="{BB962C8B-B14F-4D97-AF65-F5344CB8AC3E}">
        <p14:creationId xmlns:p14="http://schemas.microsoft.com/office/powerpoint/2010/main" val="367152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Mandel 2019: </a:t>
            </a:r>
            <a:r>
              <a:rPr lang="en-US" sz="1200" b="0" i="0" u="none" strike="noStrike" baseline="0" dirty="0" smtClean="0">
                <a:solidFill>
                  <a:srgbClr val="000000"/>
                </a:solidFill>
                <a:latin typeface="Minion Pro"/>
              </a:rPr>
              <a:t>Urine concentrations that are inhibitory for sensitive microorganisms are achieved after oral administration of essentially all antimicrobial agents commonly used for UTIs. Although serum levels do not seem to be important in the treatment of UTI, they may be critical in patients with bacteremia and may be important in the cure of patients with renal parenchymal infection who relapse. </a:t>
            </a:r>
            <a:endParaRPr lang="en-US" dirty="0"/>
          </a:p>
        </p:txBody>
      </p:sp>
      <p:sp>
        <p:nvSpPr>
          <p:cNvPr id="4" name="Slide Number Placeholder 3"/>
          <p:cNvSpPr>
            <a:spLocks noGrp="1"/>
          </p:cNvSpPr>
          <p:nvPr>
            <p:ph type="sldNum" sz="quarter" idx="10"/>
          </p:nvPr>
        </p:nvSpPr>
        <p:spPr/>
        <p:txBody>
          <a:bodyPr/>
          <a:lstStyle/>
          <a:p>
            <a:fld id="{C921A4B2-1EEC-4F93-BB8F-3CFBB3C194B6}" type="slidenum">
              <a:rPr lang="en-US" smtClean="0"/>
              <a:t>18</a:t>
            </a:fld>
            <a:endParaRPr lang="en-US"/>
          </a:p>
        </p:txBody>
      </p:sp>
    </p:spTree>
    <p:extLst>
      <p:ext uri="{BB962C8B-B14F-4D97-AF65-F5344CB8AC3E}">
        <p14:creationId xmlns:p14="http://schemas.microsoft.com/office/powerpoint/2010/main" val="2842774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smtClean="0">
                <a:solidFill>
                  <a:schemeClr val="tx1"/>
                </a:solidFill>
                <a:effectLst/>
                <a:latin typeface="+mn-lt"/>
                <a:ea typeface="+mn-ea"/>
                <a:cs typeface="+mn-cs"/>
              </a:rPr>
              <a:t>Early, aggressive treatment is important in preventing complications from pyelonephritis. Hospitalization, although often indicated, is not always necessary. However, hospitalization is indicated for patients who are exhibiting signs of sepsis, who are vomiting and unable to stay hydrated, and who are having contractions. A randomized study of 90 obstetric inpatients with pyelonephritis compared treatment with oral cephalexin to treatment with intravenous cephalothin (Keflin) and found no difference between the two groups in the success of therapy, infant birth weight or preterm deliveries.</a:t>
            </a:r>
            <a:r>
              <a:rPr lang="en-US" sz="1200" b="0" i="0" u="sng" kern="1200" baseline="30000" smtClean="0">
                <a:solidFill>
                  <a:schemeClr val="tx1"/>
                </a:solidFill>
                <a:effectLst/>
                <a:latin typeface="+mn-lt"/>
                <a:ea typeface="+mn-ea"/>
                <a:cs typeface="+mn-cs"/>
                <a:hlinkClick r:id="rId3"/>
              </a:rPr>
              <a:t>27</a:t>
            </a:r>
            <a:endParaRPr lang="en-US" sz="1200" b="0" i="0" kern="1200" smtClean="0">
              <a:solidFill>
                <a:schemeClr val="tx1"/>
              </a:solidFill>
              <a:effectLst/>
              <a:latin typeface="+mn-lt"/>
              <a:ea typeface="+mn-ea"/>
              <a:cs typeface="+mn-cs"/>
            </a:endParaRPr>
          </a:p>
          <a:p>
            <a:r>
              <a:rPr lang="en-US" sz="1200" b="0" i="0" kern="1200" smtClean="0">
                <a:solidFill>
                  <a:schemeClr val="tx1"/>
                </a:solidFill>
                <a:effectLst/>
                <a:latin typeface="+mn-lt"/>
                <a:ea typeface="+mn-ea"/>
                <a:cs typeface="+mn-cs"/>
              </a:rPr>
              <a:t/>
            </a:r>
            <a:br>
              <a:rPr lang="en-US" sz="1200" b="0" i="0" kern="1200" smtClean="0">
                <a:solidFill>
                  <a:schemeClr val="tx1"/>
                </a:solidFill>
                <a:effectLst/>
                <a:latin typeface="+mn-lt"/>
                <a:ea typeface="+mn-ea"/>
                <a:cs typeface="+mn-cs"/>
              </a:rPr>
            </a:b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19</a:t>
            </a:fld>
            <a:endParaRPr lang="en-US"/>
          </a:p>
        </p:txBody>
      </p:sp>
    </p:spTree>
    <p:extLst>
      <p:ext uri="{BB962C8B-B14F-4D97-AF65-F5344CB8AC3E}">
        <p14:creationId xmlns:p14="http://schemas.microsoft.com/office/powerpoint/2010/main" val="907384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smtClean="0">
                <a:solidFill>
                  <a:schemeClr val="tx1"/>
                </a:solidFill>
                <a:effectLst/>
                <a:latin typeface="+mn-lt"/>
                <a:ea typeface="+mn-ea"/>
                <a:cs typeface="+mn-cs"/>
              </a:rPr>
              <a:t>Early, aggressive treatment is important in preventing complications from pyelonephritis. Hospitalization, although often indicated, is not always necessary. However, hospitalization is indicated for patients who are exhibiting signs of sepsis, who are vomiting and unable to stay hydrated, and who are having contractions. A randomized study of 90 obstetric inpatients with pyelonephritis compared treatment with oral cephalexin to treatment with intravenous cephalothin (Keflin) and found no difference between the two groups in the success of therapy, infant birth weight or preterm deliveries.</a:t>
            </a:r>
            <a:r>
              <a:rPr lang="en-US" sz="1200" b="0" i="0" u="sng" kern="1200" baseline="30000" smtClean="0">
                <a:solidFill>
                  <a:schemeClr val="tx1"/>
                </a:solidFill>
                <a:effectLst/>
                <a:latin typeface="+mn-lt"/>
                <a:ea typeface="+mn-ea"/>
                <a:cs typeface="+mn-cs"/>
                <a:hlinkClick r:id="rId3"/>
              </a:rPr>
              <a:t>27</a:t>
            </a:r>
            <a:endParaRPr lang="en-US" sz="1200" b="0" i="0" kern="1200" smtClean="0">
              <a:solidFill>
                <a:schemeClr val="tx1"/>
              </a:solidFill>
              <a:effectLst/>
              <a:latin typeface="+mn-lt"/>
              <a:ea typeface="+mn-ea"/>
              <a:cs typeface="+mn-cs"/>
            </a:endParaRPr>
          </a:p>
          <a:p>
            <a:r>
              <a:rPr lang="en-US" sz="1200" b="0" i="0" kern="1200" smtClean="0">
                <a:solidFill>
                  <a:schemeClr val="tx1"/>
                </a:solidFill>
                <a:effectLst/>
                <a:latin typeface="+mn-lt"/>
                <a:ea typeface="+mn-ea"/>
                <a:cs typeface="+mn-cs"/>
              </a:rPr>
              <a:t/>
            </a:r>
            <a:br>
              <a:rPr lang="en-US" sz="1200" b="0" i="0" kern="1200" smtClean="0">
                <a:solidFill>
                  <a:schemeClr val="tx1"/>
                </a:solidFill>
                <a:effectLst/>
                <a:latin typeface="+mn-lt"/>
                <a:ea typeface="+mn-ea"/>
                <a:cs typeface="+mn-cs"/>
              </a:rPr>
            </a:br>
            <a:endParaRPr lang="en-US"/>
          </a:p>
        </p:txBody>
      </p:sp>
      <p:sp>
        <p:nvSpPr>
          <p:cNvPr id="4" name="Slide Number Placeholder 3"/>
          <p:cNvSpPr>
            <a:spLocks noGrp="1"/>
          </p:cNvSpPr>
          <p:nvPr>
            <p:ph type="sldNum" sz="quarter" idx="10"/>
          </p:nvPr>
        </p:nvSpPr>
        <p:spPr/>
        <p:txBody>
          <a:bodyPr/>
          <a:lstStyle/>
          <a:p>
            <a:fld id="{C921A4B2-1EEC-4F93-BB8F-3CFBB3C194B6}" type="slidenum">
              <a:rPr lang="en-US" smtClean="0"/>
              <a:t>20</a:t>
            </a:fld>
            <a:endParaRPr lang="en-US"/>
          </a:p>
        </p:txBody>
      </p:sp>
    </p:spTree>
    <p:extLst>
      <p:ext uri="{BB962C8B-B14F-4D97-AF65-F5344CB8AC3E}">
        <p14:creationId xmlns:p14="http://schemas.microsoft.com/office/powerpoint/2010/main" val="31194160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12/29/2022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12/29/2022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12/29/2022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12/29/2022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12/29/2022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cbi.nlm.nih.gov/pmc/articles/PMC755608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Pyelonephritis in pregnancy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9589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Diagnosis of acute pyelonephritis</a:t>
            </a:r>
            <a:endParaRPr lang="en-US"/>
          </a:p>
        </p:txBody>
      </p:sp>
      <p:sp>
        <p:nvSpPr>
          <p:cNvPr id="3" name="Content Placeholder 2"/>
          <p:cNvSpPr>
            <a:spLocks noGrp="1"/>
          </p:cNvSpPr>
          <p:nvPr>
            <p:ph idx="1"/>
          </p:nvPr>
        </p:nvSpPr>
        <p:spPr/>
        <p:txBody>
          <a:bodyPr>
            <a:normAutofit/>
          </a:bodyPr>
          <a:lstStyle/>
          <a:p>
            <a:r>
              <a:rPr lang="en-US" sz="2800" b="1" smtClean="0">
                <a:solidFill>
                  <a:srgbClr val="C00000"/>
                </a:solidFill>
              </a:rPr>
              <a:t>Blood culture</a:t>
            </a:r>
            <a:r>
              <a:rPr lang="en-US" sz="2800" smtClean="0"/>
              <a:t>: is </a:t>
            </a:r>
            <a:r>
              <a:rPr lang="en-US" sz="2800"/>
              <a:t>not necessary, it </a:t>
            </a:r>
            <a:r>
              <a:rPr lang="en-US" sz="2800"/>
              <a:t>is </a:t>
            </a:r>
            <a:r>
              <a:rPr lang="en-US" sz="2800" smtClean="0"/>
              <a:t>helpful. </a:t>
            </a:r>
          </a:p>
          <a:p>
            <a:r>
              <a:rPr lang="en-US" sz="2800" b="1" smtClean="0">
                <a:solidFill>
                  <a:srgbClr val="C00000"/>
                </a:solidFill>
              </a:rPr>
              <a:t>Medical imaging</a:t>
            </a:r>
            <a:r>
              <a:rPr lang="en-US" sz="2800" smtClean="0"/>
              <a:t>: </a:t>
            </a:r>
            <a:r>
              <a:rPr lang="en-US" sz="2800"/>
              <a:t>does not </a:t>
            </a:r>
            <a:r>
              <a:rPr lang="en-US" sz="2800"/>
              <a:t>require </a:t>
            </a:r>
            <a:r>
              <a:rPr lang="en-US" sz="2800" smtClean="0"/>
              <a:t>unless </a:t>
            </a:r>
            <a:r>
              <a:rPr lang="en-US" sz="2800"/>
              <a:t>it is a </a:t>
            </a:r>
            <a:r>
              <a:rPr lang="en-US" sz="2800"/>
              <a:t>complicated </a:t>
            </a:r>
            <a:r>
              <a:rPr lang="en-US" sz="2800" smtClean="0"/>
              <a:t>UTI</a:t>
            </a:r>
          </a:p>
          <a:p>
            <a:r>
              <a:rPr lang="en-US" sz="2800"/>
              <a:t>Of the available medical imaging techniques, </a:t>
            </a:r>
            <a:r>
              <a:rPr lang="en-US" sz="2800" b="1"/>
              <a:t>abdominal computed tomography (CT)</a:t>
            </a:r>
            <a:r>
              <a:rPr lang="en-US" sz="2800"/>
              <a:t> is reported to </a:t>
            </a:r>
            <a:r>
              <a:rPr lang="en-US" sz="2800"/>
              <a:t>be </a:t>
            </a:r>
            <a:r>
              <a:rPr lang="en-US" sz="2800" smtClean="0"/>
              <a:t>usefu.</a:t>
            </a:r>
            <a:endParaRPr lang="en-US" sz="2800"/>
          </a:p>
        </p:txBody>
      </p:sp>
    </p:spTree>
    <p:extLst>
      <p:ext uri="{BB962C8B-B14F-4D97-AF65-F5344CB8AC3E}">
        <p14:creationId xmlns:p14="http://schemas.microsoft.com/office/powerpoint/2010/main" val="2550530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Diagnosis of Urinary Tract Infection by Culture </a:t>
            </a:r>
            <a:endParaRPr lang="en-US" dirty="0"/>
          </a:p>
        </p:txBody>
      </p:sp>
      <p:sp>
        <p:nvSpPr>
          <p:cNvPr id="3" name="Content Placeholder 2"/>
          <p:cNvSpPr>
            <a:spLocks noGrp="1"/>
          </p:cNvSpPr>
          <p:nvPr>
            <p:ph idx="1"/>
          </p:nvPr>
        </p:nvSpPr>
        <p:spPr/>
        <p:txBody>
          <a:bodyPr>
            <a:normAutofit/>
          </a:bodyPr>
          <a:lstStyle/>
          <a:p>
            <a:r>
              <a:rPr lang="en-US" sz="2000" b="1" dirty="0" smtClean="0">
                <a:solidFill>
                  <a:srgbClr val="C00000"/>
                </a:solidFill>
              </a:rPr>
              <a:t>Even </a:t>
            </a:r>
            <a:r>
              <a:rPr lang="en-US" sz="2000" b="1" dirty="0">
                <a:solidFill>
                  <a:srgbClr val="C00000"/>
                </a:solidFill>
              </a:rPr>
              <a:t>the most carefully collected specimens (including those obtained by catheterization) are frequently contaminated by organisms </a:t>
            </a:r>
            <a:endParaRPr lang="en-US" sz="2000" b="1" dirty="0" smtClean="0">
              <a:solidFill>
                <a:srgbClr val="C00000"/>
              </a:solidFill>
            </a:endParaRPr>
          </a:p>
          <a:p>
            <a:r>
              <a:rPr lang="en-US" sz="2000" dirty="0"/>
              <a:t>By quantitating bacteria in midstream clean-voided urine, it is possible statistically to separate contamination from </a:t>
            </a:r>
            <a:r>
              <a:rPr lang="en-US" sz="2000" dirty="0" smtClean="0"/>
              <a:t>UTI.</a:t>
            </a:r>
          </a:p>
          <a:p>
            <a:r>
              <a:rPr lang="en-US" sz="2000" dirty="0" smtClean="0"/>
              <a:t>Culture </a:t>
            </a:r>
            <a:r>
              <a:rPr lang="en-US" sz="2000" dirty="0"/>
              <a:t>definition of </a:t>
            </a:r>
            <a:r>
              <a:rPr lang="en-US" sz="2000" dirty="0" smtClean="0"/>
              <a:t>UTI </a:t>
            </a:r>
            <a:r>
              <a:rPr lang="en-US" sz="2000" dirty="0"/>
              <a:t>for use in antibiotic </a:t>
            </a:r>
            <a:r>
              <a:rPr lang="en-US" sz="2000" dirty="0" smtClean="0"/>
              <a:t>treatment:</a:t>
            </a:r>
          </a:p>
          <a:p>
            <a:pPr lvl="1"/>
            <a:r>
              <a:rPr lang="en-US" sz="2000" dirty="0" smtClean="0"/>
              <a:t>For Cystitis</a:t>
            </a:r>
            <a:r>
              <a:rPr lang="en-US" sz="2000" smtClean="0"/>
              <a:t>: </a:t>
            </a:r>
            <a:r>
              <a:rPr lang="en-US" sz="2000" smtClean="0"/>
              <a:t>10</a:t>
            </a:r>
            <a:r>
              <a:rPr lang="en-US" sz="2000" baseline="30000" smtClean="0"/>
              <a:t>3</a:t>
            </a:r>
            <a:r>
              <a:rPr lang="en-US" sz="2000" smtClean="0"/>
              <a:t> </a:t>
            </a:r>
            <a:r>
              <a:rPr lang="en-US" sz="2000" dirty="0"/>
              <a:t>colony-forming units (CFU)/ mL or more of a </a:t>
            </a:r>
            <a:r>
              <a:rPr lang="en-US" sz="2000" dirty="0" err="1"/>
              <a:t>uropathogen</a:t>
            </a:r>
            <a:r>
              <a:rPr lang="en-US" sz="2000" dirty="0"/>
              <a:t> (sensitivity 90% and specificity 90</a:t>
            </a:r>
            <a:r>
              <a:rPr lang="en-US" sz="2000" dirty="0" smtClean="0"/>
              <a:t>%)</a:t>
            </a:r>
          </a:p>
          <a:p>
            <a:pPr lvl="1"/>
            <a:r>
              <a:rPr lang="en-US" sz="2000" dirty="0" smtClean="0"/>
              <a:t>For </a:t>
            </a:r>
            <a:r>
              <a:rPr lang="en-US" sz="2000" dirty="0"/>
              <a:t>pyelonephritis, 10</a:t>
            </a:r>
            <a:r>
              <a:rPr lang="en-US" sz="2000" baseline="30000" dirty="0"/>
              <a:t>4</a:t>
            </a:r>
            <a:r>
              <a:rPr lang="en-US" sz="2000" dirty="0"/>
              <a:t> CFU/mL or more (sensitivity 90% and specificity 90</a:t>
            </a:r>
            <a:r>
              <a:rPr lang="en-US" sz="2000" dirty="0" smtClean="0"/>
              <a:t>%).</a:t>
            </a:r>
          </a:p>
          <a:p>
            <a:pPr lvl="1"/>
            <a:r>
              <a:rPr lang="en-US" sz="2000" dirty="0" smtClean="0"/>
              <a:t>In </a:t>
            </a:r>
            <a:r>
              <a:rPr lang="en-US" sz="2000" dirty="0"/>
              <a:t>a subsequent set of practice guidelines, </a:t>
            </a:r>
            <a:r>
              <a:rPr lang="en-US" sz="2000" dirty="0" smtClean="0"/>
              <a:t>10</a:t>
            </a:r>
            <a:r>
              <a:rPr lang="en-US" sz="2000" baseline="30000" dirty="0" smtClean="0"/>
              <a:t>2</a:t>
            </a:r>
            <a:r>
              <a:rPr lang="en-US" sz="2000" dirty="0" smtClean="0"/>
              <a:t> </a:t>
            </a:r>
            <a:r>
              <a:rPr lang="en-US" sz="2000" dirty="0"/>
              <a:t>CFU/ mL or more of a </a:t>
            </a:r>
            <a:r>
              <a:rPr lang="en-US" sz="2000" dirty="0" err="1"/>
              <a:t>uropathogen</a:t>
            </a:r>
            <a:r>
              <a:rPr lang="en-US" sz="2000" dirty="0"/>
              <a:t> was </a:t>
            </a:r>
            <a:r>
              <a:rPr lang="en-US" sz="2000" dirty="0" smtClean="0"/>
              <a:t>used.</a:t>
            </a:r>
          </a:p>
          <a:p>
            <a:pPr marL="274320" lvl="1" indent="0" algn="ctr">
              <a:buNone/>
            </a:pPr>
            <a:r>
              <a:rPr lang="en-US" sz="2000" dirty="0" smtClean="0"/>
              <a:t>IDSA Guideline</a:t>
            </a:r>
            <a:endParaRPr lang="en-US" sz="2000" dirty="0"/>
          </a:p>
        </p:txBody>
      </p:sp>
    </p:spTree>
    <p:extLst>
      <p:ext uri="{BB962C8B-B14F-4D97-AF65-F5344CB8AC3E}">
        <p14:creationId xmlns:p14="http://schemas.microsoft.com/office/powerpoint/2010/main" val="1230821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Acceptable methods for urine collection</a:t>
            </a:r>
          </a:p>
        </p:txBody>
      </p:sp>
      <p:sp>
        <p:nvSpPr>
          <p:cNvPr id="3" name="Content Placeholder 2"/>
          <p:cNvSpPr>
            <a:spLocks noGrp="1"/>
          </p:cNvSpPr>
          <p:nvPr>
            <p:ph idx="1"/>
          </p:nvPr>
        </p:nvSpPr>
        <p:spPr/>
        <p:txBody>
          <a:bodyPr>
            <a:normAutofit/>
          </a:bodyPr>
          <a:lstStyle/>
          <a:p>
            <a:r>
              <a:rPr lang="en-US" sz="2000" b="1" dirty="0" smtClean="0">
                <a:solidFill>
                  <a:srgbClr val="C00000"/>
                </a:solidFill>
              </a:rPr>
              <a:t>Midstream clean-catch</a:t>
            </a:r>
          </a:p>
          <a:p>
            <a:pPr lvl="1"/>
            <a:r>
              <a:rPr lang="en-US" sz="2000" dirty="0" smtClean="0"/>
              <a:t>The </a:t>
            </a:r>
            <a:r>
              <a:rPr lang="en-US" sz="2000" dirty="0"/>
              <a:t>need for cleansing or for using a midstream specimen from </a:t>
            </a:r>
            <a:r>
              <a:rPr lang="en-US" sz="2000" dirty="0" smtClean="0"/>
              <a:t>women is challenging</a:t>
            </a:r>
          </a:p>
          <a:p>
            <a:pPr lvl="1"/>
            <a:r>
              <a:rPr lang="en-US" sz="2000" dirty="0"/>
              <a:t>A more recent study demonstrated similar rates of contamination for midstream clean-catch, midstream, and random samples</a:t>
            </a:r>
            <a:endParaRPr lang="en-US" sz="2000" dirty="0" smtClean="0"/>
          </a:p>
          <a:p>
            <a:r>
              <a:rPr lang="en-US" sz="2000" b="1" dirty="0" smtClean="0">
                <a:solidFill>
                  <a:srgbClr val="C00000"/>
                </a:solidFill>
              </a:rPr>
              <a:t>“</a:t>
            </a:r>
            <a:r>
              <a:rPr lang="en-US" sz="2000" b="1" dirty="0">
                <a:solidFill>
                  <a:srgbClr val="C00000"/>
                </a:solidFill>
              </a:rPr>
              <a:t>in and out” </a:t>
            </a:r>
            <a:r>
              <a:rPr lang="en-US" sz="2000" b="1" dirty="0" smtClean="0">
                <a:solidFill>
                  <a:srgbClr val="C00000"/>
                </a:solidFill>
              </a:rPr>
              <a:t>catheterization</a:t>
            </a:r>
            <a:endParaRPr lang="fa-IR" sz="2000" b="1" dirty="0" smtClean="0">
              <a:solidFill>
                <a:srgbClr val="C00000"/>
              </a:solidFill>
            </a:endParaRPr>
          </a:p>
          <a:p>
            <a:pPr lvl="1"/>
            <a:r>
              <a:rPr lang="en-US" sz="2000" dirty="0"/>
              <a:t>Samples obtained by catheterization from </a:t>
            </a:r>
            <a:r>
              <a:rPr lang="en-US" sz="2000" dirty="0" err="1"/>
              <a:t>noninfected</a:t>
            </a:r>
            <a:r>
              <a:rPr lang="en-US" sz="2000" dirty="0"/>
              <a:t> patients are less likely to become contaminated. </a:t>
            </a:r>
            <a:endParaRPr lang="fa-IR" sz="2000" dirty="0" smtClean="0"/>
          </a:p>
          <a:p>
            <a:pPr lvl="1"/>
            <a:r>
              <a:rPr lang="en-US" sz="2000" dirty="0" smtClean="0"/>
              <a:t>According </a:t>
            </a:r>
            <a:r>
              <a:rPr lang="en-US" sz="2000" dirty="0"/>
              <a:t>to the guidelines, 10</a:t>
            </a:r>
            <a:r>
              <a:rPr lang="en-US" sz="2000" baseline="30000" dirty="0"/>
              <a:t>2</a:t>
            </a:r>
            <a:r>
              <a:rPr lang="en-US" sz="2000" dirty="0"/>
              <a:t> CFU/mL or more is consistent with bacteriuria</a:t>
            </a:r>
            <a:endParaRPr lang="en-US" sz="2000" dirty="0" smtClean="0"/>
          </a:p>
          <a:p>
            <a:r>
              <a:rPr lang="en-US" sz="2000" b="1" dirty="0" smtClean="0">
                <a:solidFill>
                  <a:srgbClr val="C00000"/>
                </a:solidFill>
              </a:rPr>
              <a:t>Suprapubic aspiration </a:t>
            </a:r>
            <a:endParaRPr lang="en-US" sz="2000" b="1" dirty="0">
              <a:solidFill>
                <a:srgbClr val="C00000"/>
              </a:solidFill>
            </a:endParaRPr>
          </a:p>
        </p:txBody>
      </p:sp>
    </p:spTree>
    <p:extLst>
      <p:ext uri="{BB962C8B-B14F-4D97-AF65-F5344CB8AC3E}">
        <p14:creationId xmlns:p14="http://schemas.microsoft.com/office/powerpoint/2010/main" val="602432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False-negative cultures</a:t>
            </a:r>
          </a:p>
        </p:txBody>
      </p:sp>
      <p:sp>
        <p:nvSpPr>
          <p:cNvPr id="3" name="Content Placeholder 2"/>
          <p:cNvSpPr>
            <a:spLocks noGrp="1"/>
          </p:cNvSpPr>
          <p:nvPr>
            <p:ph idx="1"/>
          </p:nvPr>
        </p:nvSpPr>
        <p:spPr/>
        <p:txBody>
          <a:bodyPr>
            <a:normAutofit/>
          </a:bodyPr>
          <a:lstStyle/>
          <a:p>
            <a:r>
              <a:rPr lang="en-US" sz="2800" dirty="0" smtClean="0"/>
              <a:t>Use </a:t>
            </a:r>
            <a:r>
              <a:rPr lang="en-US" sz="2800" dirty="0"/>
              <a:t>of antimicrobial </a:t>
            </a:r>
            <a:r>
              <a:rPr lang="en-US" sz="2800" dirty="0" smtClean="0"/>
              <a:t>agents</a:t>
            </a:r>
          </a:p>
          <a:p>
            <a:r>
              <a:rPr lang="en-US" sz="2800" dirty="0" smtClean="0"/>
              <a:t>Soap </a:t>
            </a:r>
            <a:r>
              <a:rPr lang="en-US" sz="2800" dirty="0"/>
              <a:t>from the preparation falling into the </a:t>
            </a:r>
            <a:r>
              <a:rPr lang="en-US" sz="2800" dirty="0" smtClean="0"/>
              <a:t>urine</a:t>
            </a:r>
          </a:p>
          <a:p>
            <a:r>
              <a:rPr lang="en-US" sz="2800" dirty="0" smtClean="0"/>
              <a:t>Total </a:t>
            </a:r>
            <a:r>
              <a:rPr lang="en-US" sz="2800" dirty="0"/>
              <a:t>obstruction below the </a:t>
            </a:r>
            <a:r>
              <a:rPr lang="en-US" sz="2800" dirty="0" smtClean="0"/>
              <a:t>infection</a:t>
            </a:r>
          </a:p>
          <a:p>
            <a:r>
              <a:rPr lang="en-US" sz="2800" dirty="0" smtClean="0"/>
              <a:t>Infection </a:t>
            </a:r>
            <a:r>
              <a:rPr lang="en-US" sz="2800" dirty="0"/>
              <a:t>with a fastidious </a:t>
            </a:r>
            <a:r>
              <a:rPr lang="en-US" sz="2800" dirty="0" smtClean="0"/>
              <a:t>organism</a:t>
            </a:r>
          </a:p>
          <a:p>
            <a:r>
              <a:rPr lang="en-US" sz="2800" dirty="0" smtClean="0"/>
              <a:t>Renal tuberculosis</a:t>
            </a:r>
          </a:p>
          <a:p>
            <a:r>
              <a:rPr lang="en-US" sz="2800" dirty="0" smtClean="0"/>
              <a:t>Diuresis</a:t>
            </a:r>
            <a:endParaRPr lang="en-US" sz="2800" dirty="0"/>
          </a:p>
        </p:txBody>
      </p:sp>
    </p:spTree>
    <p:extLst>
      <p:ext uri="{BB962C8B-B14F-4D97-AF65-F5344CB8AC3E}">
        <p14:creationId xmlns:p14="http://schemas.microsoft.com/office/powerpoint/2010/main" val="2138596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New </a:t>
            </a:r>
            <a:r>
              <a:rPr lang="en-US" dirty="0"/>
              <a:t>diagnostic techniques </a:t>
            </a:r>
            <a:r>
              <a:rPr lang="en-US" dirty="0" smtClean="0"/>
              <a:t>for diagnosis of UTI</a:t>
            </a:r>
            <a:endParaRPr lang="en-US" dirty="0"/>
          </a:p>
        </p:txBody>
      </p:sp>
      <p:sp>
        <p:nvSpPr>
          <p:cNvPr id="3" name="Content Placeholder 2"/>
          <p:cNvSpPr>
            <a:spLocks noGrp="1"/>
          </p:cNvSpPr>
          <p:nvPr>
            <p:ph idx="1"/>
          </p:nvPr>
        </p:nvSpPr>
        <p:spPr/>
        <p:txBody>
          <a:bodyPr>
            <a:normAutofit/>
          </a:bodyPr>
          <a:lstStyle/>
          <a:p>
            <a:r>
              <a:rPr lang="en-US" sz="2400" dirty="0" smtClean="0"/>
              <a:t>New </a:t>
            </a:r>
            <a:r>
              <a:rPr lang="en-US" sz="2400" dirty="0"/>
              <a:t>diagnostic techniques are currently under investigation to improve the sensitivity and specificity of diagnosis</a:t>
            </a:r>
            <a:r>
              <a:rPr lang="en-US" sz="2400" dirty="0" smtClean="0"/>
              <a:t>.</a:t>
            </a:r>
            <a:endParaRPr lang="en-US" sz="2400" dirty="0"/>
          </a:p>
          <a:p>
            <a:r>
              <a:rPr lang="en-US" sz="2400" dirty="0"/>
              <a:t>Enhanced quantitative urine </a:t>
            </a:r>
            <a:r>
              <a:rPr lang="en-US" sz="2400" dirty="0" smtClean="0"/>
              <a:t>culture</a:t>
            </a:r>
          </a:p>
          <a:p>
            <a:r>
              <a:rPr lang="en-US" sz="2400" dirty="0"/>
              <a:t>Real-time quantitative polymerase chain </a:t>
            </a:r>
            <a:r>
              <a:rPr lang="en-US" sz="2400" dirty="0" smtClean="0"/>
              <a:t>reaction</a:t>
            </a:r>
          </a:p>
          <a:p>
            <a:r>
              <a:rPr lang="en-US" sz="2400" dirty="0" smtClean="0"/>
              <a:t>Matrix-assisted </a:t>
            </a:r>
            <a:r>
              <a:rPr lang="en-US" sz="2400" dirty="0"/>
              <a:t>laser desorption/ionization time-of-flight mass </a:t>
            </a:r>
            <a:r>
              <a:rPr lang="en-US" sz="2400" dirty="0" smtClean="0"/>
              <a:t>spectrometry (MOLDI-TOF)</a:t>
            </a:r>
          </a:p>
          <a:p>
            <a:r>
              <a:rPr lang="en-US" sz="2400" b="1" dirty="0" smtClean="0">
                <a:solidFill>
                  <a:srgbClr val="C00000"/>
                </a:solidFill>
              </a:rPr>
              <a:t>Neither </a:t>
            </a:r>
            <a:r>
              <a:rPr lang="en-US" sz="2400" b="1" dirty="0">
                <a:solidFill>
                  <a:srgbClr val="C00000"/>
                </a:solidFill>
              </a:rPr>
              <a:t>of these techniques supplies data on antimicrobial susceptibility</a:t>
            </a:r>
          </a:p>
        </p:txBody>
      </p:sp>
    </p:spTree>
    <p:extLst>
      <p:ext uri="{BB962C8B-B14F-4D97-AF65-F5344CB8AC3E}">
        <p14:creationId xmlns:p14="http://schemas.microsoft.com/office/powerpoint/2010/main" val="1902962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Localization of Site of Infection</a:t>
            </a:r>
            <a:endParaRPr lang="en-US" dirty="0"/>
          </a:p>
        </p:txBody>
      </p:sp>
      <p:sp>
        <p:nvSpPr>
          <p:cNvPr id="3" name="Content Placeholder 2"/>
          <p:cNvSpPr>
            <a:spLocks noGrp="1"/>
          </p:cNvSpPr>
          <p:nvPr>
            <p:ph idx="1"/>
          </p:nvPr>
        </p:nvSpPr>
        <p:spPr/>
        <p:txBody>
          <a:bodyPr>
            <a:normAutofit/>
          </a:bodyPr>
          <a:lstStyle/>
          <a:p>
            <a:r>
              <a:rPr lang="en-US" sz="2400" dirty="0"/>
              <a:t>Invasive diagnostic </a:t>
            </a:r>
            <a:r>
              <a:rPr lang="en-US" sz="2400" dirty="0" smtClean="0"/>
              <a:t>techniques</a:t>
            </a:r>
          </a:p>
          <a:p>
            <a:r>
              <a:rPr lang="en-US" sz="2400" dirty="0" smtClean="0"/>
              <a:t>Clinical </a:t>
            </a:r>
            <a:r>
              <a:rPr lang="en-US" sz="2400" dirty="0"/>
              <a:t>symptoms and </a:t>
            </a:r>
            <a:r>
              <a:rPr lang="en-US" sz="2400" dirty="0" smtClean="0"/>
              <a:t>signs</a:t>
            </a:r>
          </a:p>
          <a:p>
            <a:r>
              <a:rPr lang="en-US" sz="2400" dirty="0"/>
              <a:t>serum and urinary </a:t>
            </a:r>
            <a:r>
              <a:rPr lang="en-US" sz="2400" dirty="0" smtClean="0"/>
              <a:t>biomarkers</a:t>
            </a:r>
          </a:p>
          <a:p>
            <a:pPr lvl="1"/>
            <a:r>
              <a:rPr lang="en-US" sz="2400" b="1" dirty="0" smtClean="0">
                <a:solidFill>
                  <a:srgbClr val="C00000"/>
                </a:solidFill>
              </a:rPr>
              <a:t>ESR</a:t>
            </a:r>
          </a:p>
          <a:p>
            <a:pPr lvl="1"/>
            <a:r>
              <a:rPr lang="en-US" sz="2400" b="1" dirty="0" smtClean="0">
                <a:solidFill>
                  <a:srgbClr val="C00000"/>
                </a:solidFill>
              </a:rPr>
              <a:t>CRP</a:t>
            </a:r>
          </a:p>
          <a:p>
            <a:pPr lvl="1"/>
            <a:r>
              <a:rPr lang="en-US" sz="2400" b="1" dirty="0" smtClean="0">
                <a:solidFill>
                  <a:srgbClr val="C00000"/>
                </a:solidFill>
              </a:rPr>
              <a:t>PCT</a:t>
            </a:r>
          </a:p>
          <a:p>
            <a:r>
              <a:rPr lang="en-US" sz="2400" dirty="0"/>
              <a:t>At present, there is no biomarker that has sufficient evidence to support routine use in clinical practice.</a:t>
            </a:r>
          </a:p>
        </p:txBody>
      </p:sp>
    </p:spTree>
    <p:extLst>
      <p:ext uri="{BB962C8B-B14F-4D97-AF65-F5344CB8AC3E}">
        <p14:creationId xmlns:p14="http://schemas.microsoft.com/office/powerpoint/2010/main" val="1565483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Principles of Antimicrobial Therapy </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Antimicrobial agent with: </a:t>
            </a:r>
          </a:p>
          <a:p>
            <a:pPr lvl="1"/>
            <a:r>
              <a:rPr lang="en-US" sz="2800" dirty="0" smtClean="0">
                <a:latin typeface="Times New Roman" panose="02020603050405020304" pitchFamily="18" charset="0"/>
                <a:cs typeface="Times New Roman" panose="02020603050405020304" pitchFamily="18" charset="0"/>
              </a:rPr>
              <a:t>Good </a:t>
            </a:r>
            <a:r>
              <a:rPr lang="en-US" sz="2800" dirty="0">
                <a:latin typeface="Times New Roman" panose="02020603050405020304" pitchFamily="18" charset="0"/>
                <a:cs typeface="Times New Roman" panose="02020603050405020304" pitchFamily="18" charset="0"/>
              </a:rPr>
              <a:t>activity against the probable infecting </a:t>
            </a:r>
            <a:r>
              <a:rPr lang="en-US" sz="2800" dirty="0" smtClean="0">
                <a:latin typeface="Times New Roman" panose="02020603050405020304" pitchFamily="18" charset="0"/>
                <a:cs typeface="Times New Roman" panose="02020603050405020304" pitchFamily="18" charset="0"/>
              </a:rPr>
              <a:t>microorganism</a:t>
            </a:r>
          </a:p>
          <a:p>
            <a:pPr lvl="1"/>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least </a:t>
            </a:r>
            <a:r>
              <a:rPr lang="en-US" sz="2800" dirty="0" smtClean="0">
                <a:latin typeface="Times New Roman" panose="02020603050405020304" pitchFamily="18" charset="0"/>
                <a:cs typeface="Times New Roman" panose="02020603050405020304" pitchFamily="18" charset="0"/>
              </a:rPr>
              <a:t>toxicity</a:t>
            </a:r>
          </a:p>
          <a:p>
            <a:pPr lvl="1"/>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least likelihood of affecting the normal flora of the vagina and gastrointestinal </a:t>
            </a:r>
            <a:r>
              <a:rPr lang="en-US" sz="2800" dirty="0" smtClean="0">
                <a:latin typeface="Times New Roman" panose="02020603050405020304" pitchFamily="18" charset="0"/>
                <a:cs typeface="Times New Roman" panose="02020603050405020304" pitchFamily="18" charset="0"/>
              </a:rPr>
              <a:t>tract</a:t>
            </a:r>
          </a:p>
          <a:p>
            <a:pPr lvl="1"/>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narrowest </a:t>
            </a:r>
            <a:r>
              <a:rPr lang="en-US" sz="2800" dirty="0" smtClean="0">
                <a:latin typeface="Times New Roman" panose="02020603050405020304" pitchFamily="18" charset="0"/>
                <a:cs typeface="Times New Roman" panose="02020603050405020304" pitchFamily="18" charset="0"/>
              </a:rPr>
              <a:t>spectrum</a:t>
            </a:r>
          </a:p>
          <a:p>
            <a:pPr lvl="1"/>
            <a:r>
              <a:rPr lang="en-US" sz="2800" dirty="0" smtClean="0">
                <a:latin typeface="Times New Roman" panose="02020603050405020304" pitchFamily="18" charset="0"/>
                <a:cs typeface="Times New Roman" panose="02020603050405020304" pitchFamily="18" charset="0"/>
              </a:rPr>
              <a:t>Favorable </a:t>
            </a:r>
            <a:r>
              <a:rPr lang="en-US" sz="2800" dirty="0">
                <a:latin typeface="Times New Roman" panose="02020603050405020304" pitchFamily="18" charset="0"/>
                <a:cs typeface="Times New Roman" panose="02020603050405020304" pitchFamily="18" charset="0"/>
              </a:rPr>
              <a:t>cost </a:t>
            </a:r>
            <a:endParaRPr lang="en-US" sz="2800" dirty="0" smtClean="0">
              <a:latin typeface="Times New Roman" panose="02020603050405020304" pitchFamily="18" charset="0"/>
              <a:cs typeface="Times New Roman" panose="02020603050405020304" pitchFamily="18" charset="0"/>
            </a:endParaRPr>
          </a:p>
          <a:p>
            <a:pPr marL="274320" lvl="1" indent="0" algn="ctr">
              <a:buNone/>
            </a:pPr>
            <a:r>
              <a:rPr lang="en-US" sz="2800" b="1" i="1" dirty="0" smtClean="0">
                <a:solidFill>
                  <a:srgbClr val="FF0000"/>
                </a:solidFill>
                <a:latin typeface="Times New Roman" panose="02020603050405020304" pitchFamily="18" charset="0"/>
                <a:cs typeface="Times New Roman" panose="02020603050405020304" pitchFamily="18" charset="0"/>
              </a:rPr>
              <a:t>Should be chosen</a:t>
            </a:r>
            <a:endParaRPr lang="en-US" sz="28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6198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Principles of Antimicrobial Therapy </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FF0000"/>
                </a:solidFill>
                <a:latin typeface="Times New Roman" panose="02020603050405020304" pitchFamily="18" charset="0"/>
                <a:cs typeface="Times New Roman" panose="02020603050405020304" pitchFamily="18" charset="0"/>
              </a:rPr>
              <a:t>Use of </a:t>
            </a:r>
            <a:r>
              <a:rPr lang="en-US" sz="3600" dirty="0">
                <a:solidFill>
                  <a:srgbClr val="FF0000"/>
                </a:solidFill>
                <a:latin typeface="Times New Roman" panose="02020603050405020304" pitchFamily="18" charset="0"/>
                <a:cs typeface="Times New Roman" panose="02020603050405020304" pitchFamily="18" charset="0"/>
              </a:rPr>
              <a:t>bactericidal </a:t>
            </a:r>
            <a:r>
              <a:rPr lang="en-US" sz="3600" dirty="0" smtClean="0">
                <a:solidFill>
                  <a:srgbClr val="FF0000"/>
                </a:solidFill>
                <a:latin typeface="Times New Roman" panose="02020603050405020304" pitchFamily="18" charset="0"/>
                <a:cs typeface="Times New Roman" panose="02020603050405020304" pitchFamily="18" charset="0"/>
              </a:rPr>
              <a:t>or bacteriostatic agents: </a:t>
            </a:r>
          </a:p>
          <a:p>
            <a:pPr lvl="1"/>
            <a:r>
              <a:rPr lang="en-US" sz="3600" dirty="0" smtClean="0">
                <a:solidFill>
                  <a:srgbClr val="000000"/>
                </a:solidFill>
                <a:latin typeface="Times New Roman" panose="02020603050405020304" pitchFamily="18" charset="0"/>
                <a:cs typeface="Times New Roman" panose="02020603050405020304" pitchFamily="18" charset="0"/>
              </a:rPr>
              <a:t>No evidence of superiority</a:t>
            </a:r>
          </a:p>
          <a:p>
            <a:pPr lvl="1"/>
            <a:r>
              <a:rPr lang="en-US" sz="3600" dirty="0" smtClean="0">
                <a:latin typeface="Times New Roman" panose="02020603050405020304" pitchFamily="18" charset="0"/>
                <a:cs typeface="Times New Roman" panose="02020603050405020304" pitchFamily="18" charset="0"/>
              </a:rPr>
              <a:t>Theoretical reasons for using bactericidal agents in relapsing UTI</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27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Principles of Antimicrobial Therapy </a:t>
            </a:r>
            <a:endParaRPr lang="en-US" dirty="0"/>
          </a:p>
        </p:txBody>
      </p:sp>
      <p:sp>
        <p:nvSpPr>
          <p:cNvPr id="3" name="Content Placeholder 2"/>
          <p:cNvSpPr>
            <a:spLocks noGrp="1"/>
          </p:cNvSpPr>
          <p:nvPr>
            <p:ph idx="1"/>
          </p:nvPr>
        </p:nvSpPr>
        <p:spPr/>
        <p:txBody>
          <a:bodyPr>
            <a:normAutofit/>
          </a:bodyPr>
          <a:lstStyle/>
          <a:p>
            <a:r>
              <a:rPr lang="en-US" sz="3600" dirty="0" smtClean="0">
                <a:solidFill>
                  <a:srgbClr val="FF0000"/>
                </a:solidFill>
                <a:latin typeface="Times New Roman" panose="02020603050405020304" pitchFamily="18" charset="0"/>
                <a:cs typeface="Times New Roman" panose="02020603050405020304" pitchFamily="18" charset="0"/>
              </a:rPr>
              <a:t>Serum Vs Urine concentration</a:t>
            </a:r>
          </a:p>
          <a:p>
            <a:pPr lvl="1"/>
            <a:r>
              <a:rPr lang="en-US" sz="3600" dirty="0" smtClean="0">
                <a:solidFill>
                  <a:srgbClr val="000000"/>
                </a:solidFill>
                <a:latin typeface="Minion Pro"/>
              </a:rPr>
              <a:t>Serum concentration may </a:t>
            </a:r>
            <a:r>
              <a:rPr lang="en-US" sz="3600" dirty="0">
                <a:solidFill>
                  <a:srgbClr val="000000"/>
                </a:solidFill>
                <a:latin typeface="Minion Pro"/>
              </a:rPr>
              <a:t>be critical in patients with bacteremia and may be important in the cure of patients with renal parenchymal infection who relapse.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9096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Treatment of Pyelonephritis</a:t>
            </a:r>
            <a:endParaRPr lang="en-US"/>
          </a:p>
        </p:txBody>
      </p:sp>
      <p:sp>
        <p:nvSpPr>
          <p:cNvPr id="3" name="Content Placeholder 2"/>
          <p:cNvSpPr>
            <a:spLocks noGrp="1"/>
          </p:cNvSpPr>
          <p:nvPr>
            <p:ph idx="1"/>
          </p:nvPr>
        </p:nvSpPr>
        <p:spPr/>
        <p:txBody>
          <a:bodyPr>
            <a:normAutofit/>
          </a:bodyPr>
          <a:lstStyle/>
          <a:p>
            <a:r>
              <a:rPr lang="en-US" sz="2400" b="1">
                <a:solidFill>
                  <a:srgbClr val="C00000"/>
                </a:solidFill>
              </a:rPr>
              <a:t>Early, aggressive treatment is important in preventing complications from pyelonephritis</a:t>
            </a:r>
            <a:r>
              <a:rPr lang="en-US" sz="2400" b="1">
                <a:solidFill>
                  <a:srgbClr val="C00000"/>
                </a:solidFill>
              </a:rPr>
              <a:t>. </a:t>
            </a:r>
            <a:endParaRPr lang="en-US" sz="2400" b="1" smtClean="0">
              <a:solidFill>
                <a:srgbClr val="C00000"/>
              </a:solidFill>
            </a:endParaRPr>
          </a:p>
          <a:p>
            <a:r>
              <a:rPr lang="en-US" sz="2400"/>
              <a:t>If not treated properly</a:t>
            </a:r>
            <a:r>
              <a:rPr lang="en-US" sz="2400"/>
              <a:t>, </a:t>
            </a:r>
            <a:r>
              <a:rPr lang="en-US" sz="2400" smtClean="0"/>
              <a:t>it </a:t>
            </a:r>
            <a:r>
              <a:rPr lang="en-US" sz="2400"/>
              <a:t>can progress to severe diseases such as </a:t>
            </a:r>
            <a:r>
              <a:rPr lang="en-US" sz="2400" b="1"/>
              <a:t>abscess formation, septic shock, and kidney damage including acute </a:t>
            </a:r>
            <a:r>
              <a:rPr lang="en-US" sz="2400" b="1"/>
              <a:t>renal </a:t>
            </a:r>
            <a:r>
              <a:rPr lang="en-US" sz="2400" b="1" smtClean="0"/>
              <a:t>failure</a:t>
            </a:r>
            <a:endParaRPr lang="en-US" sz="2400" b="1" smtClean="0">
              <a:solidFill>
                <a:srgbClr val="C00000"/>
              </a:solidFill>
            </a:endParaRPr>
          </a:p>
        </p:txBody>
      </p:sp>
    </p:spTree>
    <p:extLst>
      <p:ext uri="{BB962C8B-B14F-4D97-AF65-F5344CB8AC3E}">
        <p14:creationId xmlns:p14="http://schemas.microsoft.com/office/powerpoint/2010/main" val="1030569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smtClean="0"/>
              <a:t>Zahra Ahmadinejad</a:t>
            </a:r>
            <a:r>
              <a:rPr lang="en-US" sz="4000" dirty="0" smtClean="0"/>
              <a:t/>
            </a:r>
            <a:br>
              <a:rPr lang="en-US" sz="4000" dirty="0" smtClean="0"/>
            </a:br>
            <a:r>
              <a:rPr lang="en-US" sz="2800" dirty="0" smtClean="0">
                <a:solidFill>
                  <a:srgbClr val="C00000"/>
                </a:solidFill>
              </a:rPr>
              <a:t>Full professor of infectious diseases</a:t>
            </a:r>
            <a:br>
              <a:rPr lang="en-US" sz="2800" dirty="0" smtClean="0">
                <a:solidFill>
                  <a:srgbClr val="C00000"/>
                </a:solidFill>
              </a:rPr>
            </a:br>
            <a:r>
              <a:rPr lang="en-US" sz="2800" dirty="0" smtClean="0">
                <a:solidFill>
                  <a:srgbClr val="C00000"/>
                </a:solidFill>
              </a:rPr>
              <a:t>Tehran university of medical sciences</a:t>
            </a:r>
            <a:endParaRPr lang="en-US" sz="2800" dirty="0">
              <a:solidFill>
                <a:srgbClr val="C0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09278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Treatment of Pyelonephritis</a:t>
            </a:r>
            <a:endParaRPr lang="en-US"/>
          </a:p>
        </p:txBody>
      </p:sp>
      <p:sp>
        <p:nvSpPr>
          <p:cNvPr id="3" name="Content Placeholder 2"/>
          <p:cNvSpPr>
            <a:spLocks noGrp="1"/>
          </p:cNvSpPr>
          <p:nvPr>
            <p:ph idx="1"/>
          </p:nvPr>
        </p:nvSpPr>
        <p:spPr/>
        <p:txBody>
          <a:bodyPr>
            <a:normAutofit/>
          </a:bodyPr>
          <a:lstStyle/>
          <a:p>
            <a:r>
              <a:rPr lang="en-US" sz="2400" b="1" smtClean="0">
                <a:solidFill>
                  <a:srgbClr val="C00000"/>
                </a:solidFill>
              </a:rPr>
              <a:t>Hospitalization: is </a:t>
            </a:r>
            <a:r>
              <a:rPr lang="en-US" sz="2400" b="1">
                <a:solidFill>
                  <a:srgbClr val="C00000"/>
                </a:solidFill>
              </a:rPr>
              <a:t>not </a:t>
            </a:r>
            <a:r>
              <a:rPr lang="en-US" sz="2400" b="1">
                <a:solidFill>
                  <a:srgbClr val="C00000"/>
                </a:solidFill>
              </a:rPr>
              <a:t>always </a:t>
            </a:r>
            <a:r>
              <a:rPr lang="en-US" sz="2400" b="1" smtClean="0">
                <a:solidFill>
                  <a:srgbClr val="C00000"/>
                </a:solidFill>
              </a:rPr>
              <a:t>necessary</a:t>
            </a:r>
            <a:endParaRPr lang="en-US" sz="2400" b="1">
              <a:solidFill>
                <a:srgbClr val="C00000"/>
              </a:solidFill>
            </a:endParaRPr>
          </a:p>
          <a:p>
            <a:r>
              <a:rPr lang="en-US" sz="2400" smtClean="0"/>
              <a:t>Indication of hospitalization:</a:t>
            </a:r>
          </a:p>
          <a:p>
            <a:pPr lvl="1"/>
            <a:r>
              <a:rPr lang="en-US" sz="2400" smtClean="0"/>
              <a:t>who </a:t>
            </a:r>
            <a:r>
              <a:rPr lang="en-US" sz="2400"/>
              <a:t>are exhibiting signs of sepsis</a:t>
            </a:r>
            <a:r>
              <a:rPr lang="en-US" sz="2400"/>
              <a:t>, </a:t>
            </a:r>
            <a:endParaRPr lang="en-US" sz="2400" smtClean="0"/>
          </a:p>
          <a:p>
            <a:pPr lvl="1"/>
            <a:r>
              <a:rPr lang="en-US" sz="2400" smtClean="0"/>
              <a:t>who </a:t>
            </a:r>
            <a:r>
              <a:rPr lang="en-US" sz="2400"/>
              <a:t>are vomiting and unable to stay hydrated, </a:t>
            </a:r>
            <a:r>
              <a:rPr lang="en-US" sz="2400"/>
              <a:t>and </a:t>
            </a:r>
            <a:endParaRPr lang="en-US" sz="2400" smtClean="0"/>
          </a:p>
          <a:p>
            <a:pPr lvl="1"/>
            <a:r>
              <a:rPr lang="en-US" sz="2400" smtClean="0"/>
              <a:t>who </a:t>
            </a:r>
            <a:r>
              <a:rPr lang="en-US" sz="2400"/>
              <a:t>are having contractions</a:t>
            </a:r>
          </a:p>
        </p:txBody>
      </p:sp>
    </p:spTree>
    <p:extLst>
      <p:ext uri="{BB962C8B-B14F-4D97-AF65-F5344CB8AC3E}">
        <p14:creationId xmlns:p14="http://schemas.microsoft.com/office/powerpoint/2010/main" val="32115244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smtClean="0">
                <a:solidFill>
                  <a:schemeClr val="tx1"/>
                </a:solidFill>
              </a:rPr>
              <a:t>comparing </a:t>
            </a:r>
            <a:r>
              <a:rPr lang="en-US" sz="3200" dirty="0">
                <a:solidFill>
                  <a:schemeClr val="tx1"/>
                </a:solidFill>
              </a:rPr>
              <a:t>treatment with </a:t>
            </a:r>
            <a:r>
              <a:rPr lang="en-US" sz="3200" dirty="0">
                <a:solidFill>
                  <a:srgbClr val="C00000"/>
                </a:solidFill>
              </a:rPr>
              <a:t>oral cephalexin</a:t>
            </a:r>
            <a:r>
              <a:rPr lang="en-US" sz="3200" dirty="0">
                <a:solidFill>
                  <a:schemeClr val="tx1"/>
                </a:solidFill>
              </a:rPr>
              <a:t> to treatment with </a:t>
            </a:r>
            <a:r>
              <a:rPr lang="en-US" sz="3200">
                <a:solidFill>
                  <a:srgbClr val="C00000"/>
                </a:solidFill>
              </a:rPr>
              <a:t>intravenous </a:t>
            </a:r>
            <a:r>
              <a:rPr lang="en-US" sz="3200" smtClean="0">
                <a:solidFill>
                  <a:srgbClr val="C00000"/>
                </a:solidFill>
              </a:rPr>
              <a:t>cephalothin</a:t>
            </a:r>
            <a:r>
              <a:rPr lang="en-US" sz="3200">
                <a:solidFill>
                  <a:schemeClr val="tx1"/>
                </a:solidFill>
              </a:rPr>
              <a:t/>
            </a:r>
            <a:br>
              <a:rPr lang="en-US" sz="3200">
                <a:solidFill>
                  <a:schemeClr val="tx1"/>
                </a:solidFill>
              </a:rPr>
            </a:br>
            <a:r>
              <a:rPr lang="en-US" sz="3200" smtClean="0">
                <a:solidFill>
                  <a:schemeClr val="tx1"/>
                </a:solidFill>
              </a:rPr>
              <a:t>(90 inpatient pregnant patients with pyelonephritis)</a:t>
            </a:r>
            <a:endParaRPr lang="en-US" sz="3200"/>
          </a:p>
        </p:txBody>
      </p:sp>
      <p:sp>
        <p:nvSpPr>
          <p:cNvPr id="3" name="Content Placeholder 2"/>
          <p:cNvSpPr>
            <a:spLocks noGrp="1"/>
          </p:cNvSpPr>
          <p:nvPr>
            <p:ph idx="1"/>
          </p:nvPr>
        </p:nvSpPr>
        <p:spPr>
          <a:xfrm>
            <a:off x="741336" y="2013608"/>
            <a:ext cx="10058400" cy="3931920"/>
          </a:xfrm>
        </p:spPr>
        <p:txBody>
          <a:bodyPr>
            <a:normAutofit/>
          </a:bodyPr>
          <a:lstStyle/>
          <a:p>
            <a:r>
              <a:rPr lang="en-US" sz="2400" smtClean="0"/>
              <a:t>No </a:t>
            </a:r>
            <a:r>
              <a:rPr lang="en-US" sz="2400"/>
              <a:t>difference between the oral and IV groups concerning predefined criteria for successful therapy (91.4 versus 92.9% successful therapy, respectively</a:t>
            </a:r>
            <a:r>
              <a:rPr lang="en-US" sz="2400"/>
              <a:t>). </a:t>
            </a:r>
            <a:endParaRPr lang="en-US" sz="2400" smtClean="0"/>
          </a:p>
          <a:p>
            <a:r>
              <a:rPr lang="en-US" sz="2400" b="1" smtClean="0">
                <a:solidFill>
                  <a:srgbClr val="C00000"/>
                </a:solidFill>
              </a:rPr>
              <a:t>These </a:t>
            </a:r>
            <a:r>
              <a:rPr lang="en-US" sz="2400" b="1">
                <a:solidFill>
                  <a:srgbClr val="C00000"/>
                </a:solidFill>
              </a:rPr>
              <a:t>data suggest that in nonbacteremic patients, oral antibiotics are both safe and effective for the treatment of acute pyelonephritis in </a:t>
            </a:r>
            <a:r>
              <a:rPr lang="en-US" sz="2400" b="1">
                <a:solidFill>
                  <a:srgbClr val="C00000"/>
                </a:solidFill>
              </a:rPr>
              <a:t>pregnancy</a:t>
            </a:r>
            <a:r>
              <a:rPr lang="en-US" sz="2400" b="1" smtClean="0">
                <a:solidFill>
                  <a:srgbClr val="C00000"/>
                </a:solidFill>
              </a:rPr>
              <a:t>.</a:t>
            </a:r>
            <a:endParaRPr lang="en-US" sz="2400" b="1">
              <a:solidFill>
                <a:srgbClr val="C00000"/>
              </a:solidFill>
            </a:endParaRPr>
          </a:p>
          <a:p>
            <a:endParaRPr lang="en-US" sz="2400" b="1" smtClean="0">
              <a:solidFill>
                <a:srgbClr val="C00000"/>
              </a:solidFill>
            </a:endParaRPr>
          </a:p>
          <a:p>
            <a:pPr algn="ctr"/>
            <a:r>
              <a:rPr lang="da-DK" sz="2400" b="1">
                <a:solidFill>
                  <a:srgbClr val="C00000"/>
                </a:solidFill>
              </a:rPr>
              <a:t>Obstet </a:t>
            </a:r>
            <a:r>
              <a:rPr lang="da-DK" sz="2400" b="1" smtClean="0">
                <a:solidFill>
                  <a:srgbClr val="C00000"/>
                </a:solidFill>
              </a:rPr>
              <a:t>Gynecol . </a:t>
            </a:r>
            <a:r>
              <a:rPr lang="da-DK" sz="2400" b="1">
                <a:solidFill>
                  <a:srgbClr val="C00000"/>
                </a:solidFill>
              </a:rPr>
              <a:t>1990 Jul;76(1):28-32.</a:t>
            </a:r>
            <a:endParaRPr lang="en-US" sz="2400" b="1">
              <a:solidFill>
                <a:srgbClr val="C00000"/>
              </a:solidFill>
            </a:endParaRPr>
          </a:p>
        </p:txBody>
      </p:sp>
      <p:sp>
        <p:nvSpPr>
          <p:cNvPr id="4" name="Rectangle 1"/>
          <p:cNvSpPr>
            <a:spLocks noChangeArrowheads="1"/>
          </p:cNvSpPr>
          <p:nvPr/>
        </p:nvSpPr>
        <p:spPr bwMode="auto">
          <a:xfrm>
            <a:off x="-325464" y="-89512"/>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smtClean="0">
              <a:ln>
                <a:noFill/>
              </a:ln>
              <a:solidFill>
                <a:srgbClr val="5B616B"/>
              </a:solidFill>
              <a:effectLst/>
              <a:latin typeface="BlinkMacSystemFon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smtClean="0">
                <a:ln>
                  <a:noFill/>
                </a:ln>
                <a:solidFill>
                  <a:srgbClr val="0071BC"/>
                </a:solidFill>
                <a:effectLst/>
                <a:latin typeface="BlinkMacSystemFont"/>
              </a:rPr>
              <a:t>. </a:t>
            </a:r>
            <a:r>
              <a:rPr kumimoji="0" lang="en-US" altLang="en-US" sz="1200" b="0" i="0" u="none" strike="noStrike" cap="none" normalizeH="0" baseline="0" smtClean="0">
                <a:ln>
                  <a:noFill/>
                </a:ln>
                <a:solidFill>
                  <a:srgbClr val="5B616B"/>
                </a:solidFill>
                <a:effectLst/>
                <a:latin typeface="BlinkMacSystemFont"/>
              </a:rPr>
              <a:t>1990 Jul;76(1):28-32.</a:t>
            </a:r>
            <a:r>
              <a:rPr kumimoji="0" lang="en-US" altLang="en-US" sz="12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93858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smtClean="0">
                <a:solidFill>
                  <a:schemeClr val="tx1"/>
                </a:solidFill>
              </a:rPr>
              <a:t>Comparing standard </a:t>
            </a:r>
            <a:r>
              <a:rPr lang="en-US" sz="3200" dirty="0">
                <a:solidFill>
                  <a:schemeClr val="tx1"/>
                </a:solidFill>
              </a:rPr>
              <a:t>inpatient, intravenous treatment to outpatient treatment with </a:t>
            </a:r>
            <a:r>
              <a:rPr lang="en-US" sz="3200">
                <a:solidFill>
                  <a:schemeClr val="tx1"/>
                </a:solidFill>
              </a:rPr>
              <a:t>intramuscular </a:t>
            </a:r>
            <a:r>
              <a:rPr lang="en-US" sz="3200" smtClean="0">
                <a:solidFill>
                  <a:schemeClr val="tx1"/>
                </a:solidFill>
              </a:rPr>
              <a:t>ceftriaxone </a:t>
            </a:r>
            <a:r>
              <a:rPr lang="en-US" sz="3200" dirty="0">
                <a:solidFill>
                  <a:schemeClr val="tx1"/>
                </a:solidFill>
              </a:rPr>
              <a:t>plus oral cephalexin.</a:t>
            </a:r>
            <a:endParaRPr lang="en-US" sz="3200"/>
          </a:p>
        </p:txBody>
      </p:sp>
      <p:sp>
        <p:nvSpPr>
          <p:cNvPr id="3" name="Content Placeholder 2"/>
          <p:cNvSpPr>
            <a:spLocks noGrp="1"/>
          </p:cNvSpPr>
          <p:nvPr>
            <p:ph idx="1"/>
          </p:nvPr>
        </p:nvSpPr>
        <p:spPr/>
        <p:txBody>
          <a:bodyPr>
            <a:noAutofit/>
          </a:bodyPr>
          <a:lstStyle/>
          <a:p>
            <a:r>
              <a:rPr lang="en-US" sz="2400" smtClean="0"/>
              <a:t>Sixty </a:t>
            </a:r>
            <a:r>
              <a:rPr lang="en-US" sz="2400"/>
              <a:t>inpatients received </a:t>
            </a:r>
            <a:r>
              <a:rPr lang="en-US" sz="2400" b="1">
                <a:solidFill>
                  <a:srgbClr val="C00000"/>
                </a:solidFill>
              </a:rPr>
              <a:t>cefazolin intravenously until afebrile for 48 hours</a:t>
            </a:r>
            <a:r>
              <a:rPr lang="en-US" sz="2400"/>
              <a:t>, and 60 outpatients received </a:t>
            </a:r>
            <a:r>
              <a:rPr lang="en-US" sz="2400" b="1">
                <a:solidFill>
                  <a:srgbClr val="C00000"/>
                </a:solidFill>
              </a:rPr>
              <a:t>two injections of ceftriaxone intramuscularly</a:t>
            </a:r>
            <a:r>
              <a:rPr lang="en-US" sz="2400"/>
              <a:t>. All patients completed </a:t>
            </a:r>
            <a:r>
              <a:rPr lang="en-US" sz="2400" b="1"/>
              <a:t>a 10-day course of oral cephalexin</a:t>
            </a:r>
            <a:r>
              <a:rPr lang="en-US" sz="2400"/>
              <a:t>. We performed a urine culture 5-14 days after completion of </a:t>
            </a:r>
            <a:r>
              <a:rPr lang="en-US" sz="2400"/>
              <a:t>therapy</a:t>
            </a:r>
            <a:r>
              <a:rPr lang="en-US" sz="2400" smtClean="0"/>
              <a:t>.</a:t>
            </a:r>
          </a:p>
          <a:p>
            <a:r>
              <a:rPr lang="en-US" sz="2400"/>
              <a:t>Outpatient antibiotic </a:t>
            </a:r>
            <a:r>
              <a:rPr lang="en-US" sz="2400"/>
              <a:t>therapy </a:t>
            </a:r>
            <a:r>
              <a:rPr lang="en-US" sz="2400" smtClean="0"/>
              <a:t>was </a:t>
            </a:r>
            <a:r>
              <a:rPr lang="en-US" sz="2400"/>
              <a:t>effective and safe in selected pregnant women with </a:t>
            </a:r>
            <a:r>
              <a:rPr lang="en-US" sz="2400"/>
              <a:t>pyelonephritis</a:t>
            </a:r>
            <a:r>
              <a:rPr lang="en-US" sz="2400" smtClean="0"/>
              <a:t>.</a:t>
            </a:r>
          </a:p>
          <a:p>
            <a:pPr algn="ctr"/>
            <a:r>
              <a:rPr lang="en-US" sz="2400"/>
              <a:t>Obstet </a:t>
            </a:r>
            <a:r>
              <a:rPr lang="en-US" sz="2400" smtClean="0"/>
              <a:t>Gynecol . </a:t>
            </a:r>
            <a:r>
              <a:rPr lang="en-US" sz="2400"/>
              <a:t>1995 Oct;86(4 Pt 1</a:t>
            </a:r>
            <a:r>
              <a:rPr lang="en-US" sz="2400"/>
              <a:t>):</a:t>
            </a:r>
            <a:r>
              <a:rPr lang="en-US" sz="2400" smtClean="0"/>
              <a:t>560-4.</a:t>
            </a:r>
            <a:endParaRPr lang="en-US" sz="2400"/>
          </a:p>
        </p:txBody>
      </p:sp>
    </p:spTree>
    <p:extLst>
      <p:ext uri="{BB962C8B-B14F-4D97-AF65-F5344CB8AC3E}">
        <p14:creationId xmlns:p14="http://schemas.microsoft.com/office/powerpoint/2010/main" val="3494369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t>Treatment </a:t>
            </a:r>
            <a:r>
              <a:rPr lang="en-US"/>
              <a:t>of </a:t>
            </a:r>
            <a:r>
              <a:rPr lang="en-US" smtClean="0"/>
              <a:t>Pyelonephritis (Cont)</a:t>
            </a:r>
            <a:endParaRPr lang="en-US"/>
          </a:p>
        </p:txBody>
      </p:sp>
      <p:sp>
        <p:nvSpPr>
          <p:cNvPr id="3" name="Content Placeholder 2"/>
          <p:cNvSpPr>
            <a:spLocks noGrp="1"/>
          </p:cNvSpPr>
          <p:nvPr>
            <p:ph idx="1"/>
          </p:nvPr>
        </p:nvSpPr>
        <p:spPr/>
        <p:txBody>
          <a:bodyPr>
            <a:normAutofit/>
          </a:bodyPr>
          <a:lstStyle/>
          <a:p>
            <a:r>
              <a:rPr lang="en-US" sz="2400" b="1">
                <a:solidFill>
                  <a:srgbClr val="C00000"/>
                </a:solidFill>
              </a:rPr>
              <a:t>Several antibiotic regimens may </a:t>
            </a:r>
            <a:r>
              <a:rPr lang="en-US" sz="2400" b="1">
                <a:solidFill>
                  <a:srgbClr val="C00000"/>
                </a:solidFill>
              </a:rPr>
              <a:t>be </a:t>
            </a:r>
            <a:r>
              <a:rPr lang="en-US" sz="2400" b="1" smtClean="0">
                <a:solidFill>
                  <a:srgbClr val="C00000"/>
                </a:solidFill>
              </a:rPr>
              <a:t>used</a:t>
            </a:r>
          </a:p>
          <a:p>
            <a:r>
              <a:rPr lang="en-US" sz="2400" smtClean="0"/>
              <a:t>A </a:t>
            </a:r>
            <a:r>
              <a:rPr lang="en-US" sz="2400"/>
              <a:t>clinical trial comparing three parenteral regimens found no differences in length of hospitalization, recurrence of pyelonephritis or </a:t>
            </a:r>
            <a:r>
              <a:rPr lang="en-US" sz="2400"/>
              <a:t>preterm </a:t>
            </a:r>
            <a:r>
              <a:rPr lang="en-US" sz="2400" smtClean="0"/>
              <a:t>delivery</a:t>
            </a:r>
          </a:p>
          <a:p>
            <a:pPr lvl="1"/>
            <a:r>
              <a:rPr lang="en-US" sz="2400"/>
              <a:t>Intravenous cefazolin </a:t>
            </a:r>
          </a:p>
          <a:p>
            <a:pPr lvl="1"/>
            <a:r>
              <a:rPr lang="en-US" sz="2400"/>
              <a:t>Intravenous gentamycin plus ampicillin</a:t>
            </a:r>
          </a:p>
          <a:p>
            <a:pPr lvl="1"/>
            <a:r>
              <a:rPr lang="en-US" sz="2400"/>
              <a:t>Intramuscular </a:t>
            </a:r>
            <a:r>
              <a:rPr lang="en-US" sz="2400" smtClean="0"/>
              <a:t>ceftriaxone</a:t>
            </a:r>
          </a:p>
          <a:p>
            <a:r>
              <a:rPr lang="en-US" sz="2400" b="1">
                <a:solidFill>
                  <a:srgbClr val="C00000"/>
                </a:solidFill>
              </a:rPr>
              <a:t>Parenteral treatment of pyelonephritis should be continued until the patient becomes afebrile. </a:t>
            </a:r>
            <a:endParaRPr lang="en-US" sz="2400" b="1" smtClean="0">
              <a:solidFill>
                <a:srgbClr val="C00000"/>
              </a:solidFill>
            </a:endParaRPr>
          </a:p>
          <a:p>
            <a:endParaRPr lang="en-US" sz="2400"/>
          </a:p>
        </p:txBody>
      </p:sp>
    </p:spTree>
    <p:extLst>
      <p:ext uri="{BB962C8B-B14F-4D97-AF65-F5344CB8AC3E}">
        <p14:creationId xmlns:p14="http://schemas.microsoft.com/office/powerpoint/2010/main" val="3246017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148234"/>
          </a:xfrm>
        </p:spPr>
        <p:txBody>
          <a:bodyPr>
            <a:normAutofit/>
          </a:bodyPr>
          <a:lstStyle/>
          <a:p>
            <a:pPr algn="ctr"/>
            <a:r>
              <a:rPr lang="en-US" sz="3200" b="1">
                <a:solidFill>
                  <a:srgbClr val="C00000"/>
                </a:solidFill>
              </a:rPr>
              <a:t>Antimicrobial Resistance among Community-Acquired Uropathogens in Mashhad, Iran</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3"/>
          <a:srcRect l="7321" t="20499" r="27780" b="12529"/>
          <a:stretch/>
        </p:blipFill>
        <p:spPr>
          <a:xfrm>
            <a:off x="1363851" y="1961309"/>
            <a:ext cx="9761349" cy="4556503"/>
          </a:xfrm>
          <a:prstGeom prst="rect">
            <a:avLst/>
          </a:prstGeom>
        </p:spPr>
      </p:pic>
    </p:spTree>
    <p:extLst>
      <p:ext uri="{BB962C8B-B14F-4D97-AF65-F5344CB8AC3E}">
        <p14:creationId xmlns:p14="http://schemas.microsoft.com/office/powerpoint/2010/main" val="1581311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a:solidFill>
                  <a:srgbClr val="C00000"/>
                </a:solidFill>
              </a:rPr>
              <a:t>Characterization of antibiotic </a:t>
            </a:r>
            <a:r>
              <a:rPr lang="en-US" sz="2800" b="1">
                <a:solidFill>
                  <a:srgbClr val="C00000"/>
                </a:solidFill>
              </a:rPr>
              <a:t>resistance </a:t>
            </a:r>
            <a:r>
              <a:rPr lang="en-US" sz="2800" b="1" smtClean="0">
                <a:solidFill>
                  <a:srgbClr val="C00000"/>
                </a:solidFill>
              </a:rPr>
              <a:t>and virulence </a:t>
            </a:r>
            <a:r>
              <a:rPr lang="en-US" sz="2800" b="1">
                <a:solidFill>
                  <a:srgbClr val="C00000"/>
                </a:solidFill>
              </a:rPr>
              <a:t>factors </a:t>
            </a:r>
            <a:r>
              <a:rPr lang="en-US" sz="2800" b="1" smtClean="0">
                <a:solidFill>
                  <a:srgbClr val="C00000"/>
                </a:solidFill>
              </a:rPr>
              <a:t>of Escherichia </a:t>
            </a:r>
            <a:r>
              <a:rPr lang="en-US" sz="2800" b="1">
                <a:solidFill>
                  <a:srgbClr val="C00000"/>
                </a:solidFill>
              </a:rPr>
              <a:t>colistrains </a:t>
            </a:r>
            <a:r>
              <a:rPr lang="en-US" sz="2800" b="1" smtClean="0">
                <a:solidFill>
                  <a:srgbClr val="C00000"/>
                </a:solidFill>
              </a:rPr>
              <a:t>isolated from </a:t>
            </a:r>
            <a:r>
              <a:rPr lang="en-US" sz="2800" b="1">
                <a:solidFill>
                  <a:srgbClr val="C00000"/>
                </a:solidFill>
              </a:rPr>
              <a:t>Iranian inpatients with </a:t>
            </a:r>
            <a:r>
              <a:rPr lang="en-US" sz="2800" b="1">
                <a:solidFill>
                  <a:srgbClr val="C00000"/>
                </a:solidFill>
              </a:rPr>
              <a:t>urinary </a:t>
            </a:r>
            <a:r>
              <a:rPr lang="en-US" sz="2800" b="1" smtClean="0">
                <a:solidFill>
                  <a:srgbClr val="C00000"/>
                </a:solidFill>
              </a:rPr>
              <a:t>tract infections</a:t>
            </a:r>
            <a:endParaRPr lang="en-US" sz="2800" b="1">
              <a:solidFill>
                <a:srgbClr val="C00000"/>
              </a:solidFill>
            </a:endParaRPr>
          </a:p>
        </p:txBody>
      </p:sp>
      <p:pic>
        <p:nvPicPr>
          <p:cNvPr id="4" name="Content Placeholder 3"/>
          <p:cNvPicPr>
            <a:picLocks noGrp="1" noChangeAspect="1"/>
          </p:cNvPicPr>
          <p:nvPr>
            <p:ph idx="1"/>
          </p:nvPr>
        </p:nvPicPr>
        <p:blipFill rotWithShape="1">
          <a:blip r:embed="rId3"/>
          <a:srcRect l="12475" t="22181" r="11162" b="11998"/>
          <a:stretch/>
        </p:blipFill>
        <p:spPr>
          <a:xfrm>
            <a:off x="2092271" y="2138767"/>
            <a:ext cx="8493071" cy="4091552"/>
          </a:xfrm>
          <a:prstGeom prst="rect">
            <a:avLst/>
          </a:prstGeom>
        </p:spPr>
      </p:pic>
    </p:spTree>
    <p:extLst>
      <p:ext uri="{BB962C8B-B14F-4D97-AF65-F5344CB8AC3E}">
        <p14:creationId xmlns:p14="http://schemas.microsoft.com/office/powerpoint/2010/main" val="1334864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t>Treatment of Pyelonephritis (Cont)</a:t>
            </a:r>
          </a:p>
        </p:txBody>
      </p:sp>
      <p:sp>
        <p:nvSpPr>
          <p:cNvPr id="3" name="Content Placeholder 2"/>
          <p:cNvSpPr>
            <a:spLocks noGrp="1"/>
          </p:cNvSpPr>
          <p:nvPr>
            <p:ph idx="1"/>
          </p:nvPr>
        </p:nvSpPr>
        <p:spPr/>
        <p:txBody>
          <a:bodyPr>
            <a:normAutofit/>
          </a:bodyPr>
          <a:lstStyle/>
          <a:p>
            <a:r>
              <a:rPr lang="en-US" sz="3200"/>
              <a:t>In regions where the prevalence of antibiotic resistance to fluoroquinolones exceeds 10%, administration of </a:t>
            </a:r>
            <a:r>
              <a:rPr lang="en-US" sz="3200" b="1">
                <a:solidFill>
                  <a:srgbClr val="C00000"/>
                </a:solidFill>
              </a:rPr>
              <a:t>one day’s dose of ceftriaxone or aminoglycoside</a:t>
            </a:r>
            <a:r>
              <a:rPr lang="en-US" sz="3200"/>
              <a:t> is recommended as a method of </a:t>
            </a:r>
            <a:r>
              <a:rPr lang="en-US" sz="3200"/>
              <a:t>empirical </a:t>
            </a:r>
            <a:r>
              <a:rPr lang="en-US" sz="3200" smtClean="0"/>
              <a:t>treatment</a:t>
            </a:r>
            <a:endParaRPr lang="en-US" sz="3200"/>
          </a:p>
          <a:p>
            <a:pPr algn="ctr"/>
            <a:r>
              <a:rPr lang="en-US" sz="3200" smtClean="0"/>
              <a:t>IDSA UTI guideline- 2011</a:t>
            </a:r>
            <a:endParaRPr lang="en-US" sz="3200"/>
          </a:p>
        </p:txBody>
      </p:sp>
    </p:spTree>
    <p:extLst>
      <p:ext uri="{BB962C8B-B14F-4D97-AF65-F5344CB8AC3E}">
        <p14:creationId xmlns:p14="http://schemas.microsoft.com/office/powerpoint/2010/main" val="37418851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t>Treatment of Pyelonephritis (Cont)</a:t>
            </a:r>
          </a:p>
        </p:txBody>
      </p:sp>
      <p:sp>
        <p:nvSpPr>
          <p:cNvPr id="3" name="Content Placeholder 2"/>
          <p:cNvSpPr>
            <a:spLocks noGrp="1"/>
          </p:cNvSpPr>
          <p:nvPr>
            <p:ph idx="1"/>
          </p:nvPr>
        </p:nvSpPr>
        <p:spPr/>
        <p:txBody>
          <a:bodyPr>
            <a:noAutofit/>
          </a:bodyPr>
          <a:lstStyle/>
          <a:p>
            <a:r>
              <a:rPr lang="en-US" sz="2800" b="1" smtClean="0">
                <a:solidFill>
                  <a:srgbClr val="C00000"/>
                </a:solidFill>
              </a:rPr>
              <a:t>Treatment of patients with severe </a:t>
            </a:r>
            <a:r>
              <a:rPr lang="en-US" sz="2800" b="1">
                <a:solidFill>
                  <a:srgbClr val="C00000"/>
                </a:solidFill>
              </a:rPr>
              <a:t>sepsis or </a:t>
            </a:r>
            <a:r>
              <a:rPr lang="en-US" sz="2800" b="1">
                <a:solidFill>
                  <a:srgbClr val="C00000"/>
                </a:solidFill>
              </a:rPr>
              <a:t>septic </a:t>
            </a:r>
            <a:r>
              <a:rPr lang="en-US" sz="2800" b="1" smtClean="0">
                <a:solidFill>
                  <a:srgbClr val="C00000"/>
                </a:solidFill>
              </a:rPr>
              <a:t>shock:</a:t>
            </a:r>
          </a:p>
          <a:p>
            <a:pPr lvl="1"/>
            <a:r>
              <a:rPr lang="en-US" sz="2600" smtClean="0"/>
              <a:t>Piperacillin/tazobactam </a:t>
            </a:r>
            <a:r>
              <a:rPr lang="en-US" sz="2600"/>
              <a:t>or </a:t>
            </a:r>
            <a:endParaRPr lang="en-US" sz="2600" smtClean="0"/>
          </a:p>
          <a:p>
            <a:pPr lvl="1"/>
            <a:r>
              <a:rPr lang="en-US" sz="2600" smtClean="0"/>
              <a:t>Carbapenem</a:t>
            </a:r>
          </a:p>
          <a:p>
            <a:pPr lvl="1"/>
            <a:r>
              <a:rPr lang="en-US" sz="2600" smtClean="0"/>
              <a:t>Consider the </a:t>
            </a:r>
            <a:r>
              <a:rPr lang="en-US" sz="2600"/>
              <a:t>antibiotic resistance of the causative bacteria in the country</a:t>
            </a:r>
            <a:r>
              <a:rPr lang="en-US" sz="2600"/>
              <a:t>. </a:t>
            </a:r>
            <a:r>
              <a:rPr lang="en-US" sz="2600" smtClean="0"/>
              <a:t>(Strong/Low)</a:t>
            </a:r>
          </a:p>
          <a:p>
            <a:pPr marL="0" indent="0" algn="ctr">
              <a:buNone/>
            </a:pPr>
            <a:endParaRPr lang="fa-IR" sz="2800" smtClean="0"/>
          </a:p>
          <a:p>
            <a:pPr marL="0" indent="0" algn="ctr">
              <a:buNone/>
            </a:pPr>
            <a:endParaRPr lang="fa-IR" sz="2800"/>
          </a:p>
          <a:p>
            <a:pPr marL="0" indent="0" algn="ctr">
              <a:buNone/>
            </a:pPr>
            <a:r>
              <a:rPr lang="en-US" sz="2800" smtClean="0"/>
              <a:t>Infection </a:t>
            </a:r>
            <a:r>
              <a:rPr lang="en-US" sz="2800"/>
              <a:t>and Chemotherapy. 2018</a:t>
            </a:r>
          </a:p>
          <a:p>
            <a:pPr marL="0" indent="0" algn="ctr">
              <a:buNone/>
            </a:pPr>
            <a:endParaRPr lang="en-US" sz="2800"/>
          </a:p>
        </p:txBody>
      </p:sp>
    </p:spTree>
    <p:extLst>
      <p:ext uri="{BB962C8B-B14F-4D97-AF65-F5344CB8AC3E}">
        <p14:creationId xmlns:p14="http://schemas.microsoft.com/office/powerpoint/2010/main" val="1162356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t>Treatment of Pyelonephritis (Cont)</a:t>
            </a:r>
          </a:p>
        </p:txBody>
      </p:sp>
      <p:sp>
        <p:nvSpPr>
          <p:cNvPr id="3" name="Content Placeholder 2"/>
          <p:cNvSpPr>
            <a:spLocks noGrp="1"/>
          </p:cNvSpPr>
          <p:nvPr>
            <p:ph idx="1"/>
          </p:nvPr>
        </p:nvSpPr>
        <p:spPr>
          <a:xfrm>
            <a:off x="1066800" y="2134116"/>
            <a:ext cx="10058400" cy="3931920"/>
          </a:xfrm>
        </p:spPr>
        <p:txBody>
          <a:bodyPr>
            <a:normAutofit/>
          </a:bodyPr>
          <a:lstStyle/>
          <a:p>
            <a:r>
              <a:rPr lang="en-US" sz="2800" b="1" smtClean="0">
                <a:solidFill>
                  <a:srgbClr val="C00000"/>
                </a:solidFill>
              </a:rPr>
              <a:t>Non-carbapenem-based </a:t>
            </a:r>
            <a:r>
              <a:rPr lang="en-US" sz="2800" b="1">
                <a:solidFill>
                  <a:srgbClr val="C00000"/>
                </a:solidFill>
              </a:rPr>
              <a:t>antibiotic treatments for acute uncomplicated pyelonephritis caused by </a:t>
            </a:r>
            <a:r>
              <a:rPr lang="en-US" sz="2800" b="1">
                <a:solidFill>
                  <a:srgbClr val="C00000"/>
                </a:solidFill>
              </a:rPr>
              <a:t>ESBL-producing </a:t>
            </a:r>
            <a:r>
              <a:rPr lang="en-US" sz="2800" b="1">
                <a:solidFill>
                  <a:srgbClr val="C00000"/>
                </a:solidFill>
              </a:rPr>
              <a:t>bacteria</a:t>
            </a:r>
            <a:r>
              <a:rPr lang="en-US" sz="2800" b="1">
                <a:solidFill>
                  <a:srgbClr val="C00000"/>
                </a:solidFill>
              </a:rPr>
              <a:t>:</a:t>
            </a:r>
            <a:r>
              <a:rPr lang="en-US" sz="2800"/>
              <a:t> </a:t>
            </a:r>
            <a:endParaRPr lang="en-US" sz="2800" smtClean="0"/>
          </a:p>
          <a:p>
            <a:pPr lvl="1"/>
            <a:r>
              <a:rPr lang="en-US" sz="2600" b="1" smtClean="0"/>
              <a:t>Fosfomycin</a:t>
            </a:r>
            <a:r>
              <a:rPr lang="en-US" sz="2600" b="1"/>
              <a:t>, TMP/SMX, cefepime</a:t>
            </a:r>
            <a:r>
              <a:rPr lang="en-US" sz="2600"/>
              <a:t>, ceftazidime-avibactam, ceftolozane-tazobactam</a:t>
            </a:r>
            <a:r>
              <a:rPr lang="en-US" sz="2600"/>
              <a:t>, </a:t>
            </a:r>
            <a:r>
              <a:rPr lang="en-US" sz="2600" b="1"/>
              <a:t>amoxicillin-clavulanate, piperacillin-tazobactam, and </a:t>
            </a:r>
            <a:r>
              <a:rPr lang="en-US" sz="2600" b="1"/>
              <a:t>amikacin</a:t>
            </a:r>
            <a:r>
              <a:rPr lang="en-US" sz="2600"/>
              <a:t> </a:t>
            </a:r>
            <a:r>
              <a:rPr lang="en-US" sz="2600" smtClean="0"/>
              <a:t>(Weak/Low)</a:t>
            </a:r>
          </a:p>
          <a:p>
            <a:pPr marL="0" indent="0" algn="ctr">
              <a:buNone/>
            </a:pPr>
            <a:r>
              <a:rPr lang="en-US" sz="2800" smtClean="0"/>
              <a:t>Infection </a:t>
            </a:r>
            <a:r>
              <a:rPr lang="en-US" sz="2800"/>
              <a:t>and Chemotherapy. 2018</a:t>
            </a:r>
          </a:p>
          <a:p>
            <a:pPr marL="0" indent="0" algn="ctr">
              <a:buNone/>
            </a:pPr>
            <a:endParaRPr lang="en-US" sz="2800"/>
          </a:p>
        </p:txBody>
      </p:sp>
    </p:spTree>
    <p:extLst>
      <p:ext uri="{BB962C8B-B14F-4D97-AF65-F5344CB8AC3E}">
        <p14:creationId xmlns:p14="http://schemas.microsoft.com/office/powerpoint/2010/main" val="3140377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t>Treatment of Pyelonephritis (Cont)</a:t>
            </a:r>
          </a:p>
        </p:txBody>
      </p:sp>
      <p:sp>
        <p:nvSpPr>
          <p:cNvPr id="3" name="Content Placeholder 2"/>
          <p:cNvSpPr>
            <a:spLocks noGrp="1"/>
          </p:cNvSpPr>
          <p:nvPr>
            <p:ph idx="1"/>
          </p:nvPr>
        </p:nvSpPr>
        <p:spPr/>
        <p:txBody>
          <a:bodyPr>
            <a:normAutofit fontScale="92500" lnSpcReduction="10000"/>
          </a:bodyPr>
          <a:lstStyle/>
          <a:p>
            <a:r>
              <a:rPr lang="en-US" sz="2800" b="1" smtClean="0">
                <a:solidFill>
                  <a:srgbClr val="C00000"/>
                </a:solidFill>
              </a:rPr>
              <a:t>Emphysematous pyelonephritis: </a:t>
            </a:r>
          </a:p>
          <a:p>
            <a:r>
              <a:rPr lang="en-US" sz="2800" smtClean="0"/>
              <a:t>Empirical </a:t>
            </a:r>
            <a:r>
              <a:rPr lang="en-US" sz="2800"/>
              <a:t>antibiotics </a:t>
            </a:r>
            <a:r>
              <a:rPr lang="en-US" sz="2800"/>
              <a:t>may </a:t>
            </a:r>
            <a:r>
              <a:rPr lang="en-US" sz="2800"/>
              <a:t>be selected in accordance with the treatment protocol for uncomplicated pyelonephritis</a:t>
            </a:r>
            <a:r>
              <a:rPr lang="en-US" sz="2800"/>
              <a:t>. </a:t>
            </a:r>
            <a:endParaRPr lang="en-US" sz="2800" smtClean="0"/>
          </a:p>
          <a:p>
            <a:r>
              <a:rPr lang="en-US" sz="2800" smtClean="0"/>
              <a:t>In </a:t>
            </a:r>
            <a:r>
              <a:rPr lang="en-US" sz="2800"/>
              <a:t>the case of severe </a:t>
            </a:r>
            <a:r>
              <a:rPr lang="en-US" sz="2800"/>
              <a:t>clinical </a:t>
            </a:r>
            <a:r>
              <a:rPr lang="en-US" sz="2800" smtClean="0"/>
              <a:t>symptoms: Piperacillin- Tazobactam or Carbapenem (Strong/Low)</a:t>
            </a:r>
          </a:p>
          <a:p>
            <a:r>
              <a:rPr lang="en-US" sz="2800" smtClean="0"/>
              <a:t>If </a:t>
            </a:r>
            <a:r>
              <a:rPr lang="en-US" sz="2800"/>
              <a:t>there is invasion in the kidney parenchyma, percutaneous drainage </a:t>
            </a:r>
            <a:r>
              <a:rPr lang="en-US" sz="2800"/>
              <a:t>or </a:t>
            </a:r>
            <a:r>
              <a:rPr lang="en-US" sz="2800"/>
              <a:t>surgery should </a:t>
            </a:r>
            <a:r>
              <a:rPr lang="en-US" sz="2800"/>
              <a:t>be </a:t>
            </a:r>
            <a:r>
              <a:rPr lang="en-US" sz="2800" smtClean="0"/>
              <a:t>performed. (Strong/ Low)</a:t>
            </a:r>
          </a:p>
          <a:p>
            <a:endParaRPr lang="en-US" sz="2800"/>
          </a:p>
          <a:p>
            <a:pPr marL="0" indent="0" algn="ctr">
              <a:buNone/>
            </a:pPr>
            <a:r>
              <a:rPr lang="en-US" sz="2800"/>
              <a:t>Infection and Chemotherapy. 2018</a:t>
            </a:r>
          </a:p>
          <a:p>
            <a:pPr marL="0" indent="0" algn="ctr">
              <a:buNone/>
            </a:pPr>
            <a:endParaRPr lang="en-US" sz="2800"/>
          </a:p>
        </p:txBody>
      </p:sp>
    </p:spTree>
    <p:extLst>
      <p:ext uri="{BB962C8B-B14F-4D97-AF65-F5344CB8AC3E}">
        <p14:creationId xmlns:p14="http://schemas.microsoft.com/office/powerpoint/2010/main" val="3496890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mtClean="0"/>
              <a:t>References</a:t>
            </a:r>
            <a:endParaRPr lang="en-US" b="1"/>
          </a:p>
        </p:txBody>
      </p:sp>
      <p:sp>
        <p:nvSpPr>
          <p:cNvPr id="3" name="Content Placeholder 2"/>
          <p:cNvSpPr>
            <a:spLocks noGrp="1"/>
          </p:cNvSpPr>
          <p:nvPr>
            <p:ph idx="1"/>
          </p:nvPr>
        </p:nvSpPr>
        <p:spPr>
          <a:xfrm>
            <a:off x="1066800" y="1715662"/>
            <a:ext cx="10058400" cy="4700636"/>
          </a:xfrm>
        </p:spPr>
        <p:txBody>
          <a:bodyPr>
            <a:normAutofit/>
          </a:bodyPr>
          <a:lstStyle/>
          <a:p>
            <a:r>
              <a:rPr lang="en-US"/>
              <a:t>Clinical Practice Guidelines for the Antibiotic Treatment of Community-Acquired Urinary Tract InfectionsInfect Chemother 2018;50(1</a:t>
            </a:r>
            <a:r>
              <a:rPr lang="en-US"/>
              <a:t>):</a:t>
            </a:r>
            <a:r>
              <a:rPr lang="en-US"/>
              <a:t>67-100 (an update of the 2011 </a:t>
            </a:r>
            <a:r>
              <a:rPr lang="en-US" b="1">
                <a:solidFill>
                  <a:srgbClr val="C00000"/>
                </a:solidFill>
              </a:rPr>
              <a:t>Korean guideline </a:t>
            </a:r>
            <a:r>
              <a:rPr lang="en-US" b="1">
                <a:solidFill>
                  <a:srgbClr val="C00000"/>
                </a:solidFill>
              </a:rPr>
              <a:t>for </a:t>
            </a:r>
            <a:r>
              <a:rPr lang="en-US" b="1" smtClean="0">
                <a:solidFill>
                  <a:srgbClr val="C00000"/>
                </a:solidFill>
              </a:rPr>
              <a:t>UTIs</a:t>
            </a:r>
            <a:r>
              <a:rPr lang="en-US" smtClean="0"/>
              <a:t>)</a:t>
            </a:r>
          </a:p>
          <a:p>
            <a:r>
              <a:rPr lang="en-US"/>
              <a:t>Urinary Tract Infections </a:t>
            </a:r>
            <a:r>
              <a:rPr lang="en-US"/>
              <a:t>During </a:t>
            </a:r>
            <a:r>
              <a:rPr lang="en-US"/>
              <a:t>Pregnancy. Am Fam </a:t>
            </a:r>
            <a:r>
              <a:rPr lang="en-US"/>
              <a:t>Physician</a:t>
            </a:r>
            <a:r>
              <a:rPr lang="en-US" smtClean="0"/>
              <a:t>. 2000;61(3</a:t>
            </a:r>
            <a:r>
              <a:rPr lang="en-US"/>
              <a:t>):</a:t>
            </a:r>
            <a:r>
              <a:rPr lang="en-US" smtClean="0"/>
              <a:t>713-720 (An update of 2000 </a:t>
            </a:r>
            <a:r>
              <a:rPr lang="en-US" b="1" smtClean="0">
                <a:solidFill>
                  <a:srgbClr val="C00000"/>
                </a:solidFill>
              </a:rPr>
              <a:t>AAFP guideline</a:t>
            </a:r>
            <a:r>
              <a:rPr lang="en-US" smtClean="0"/>
              <a:t>)</a:t>
            </a:r>
          </a:p>
          <a:p>
            <a:r>
              <a:rPr lang="en-US"/>
              <a:t>Antimicrobial Resistance among Community-Acquired Uropathogens in Mashhad</a:t>
            </a:r>
            <a:r>
              <a:rPr lang="en-US"/>
              <a:t>, </a:t>
            </a:r>
            <a:r>
              <a:rPr lang="en-US" smtClean="0"/>
              <a:t>Iran</a:t>
            </a:r>
            <a:r>
              <a:rPr lang="en-US" b="1">
                <a:solidFill>
                  <a:srgbClr val="C00000"/>
                </a:solidFill>
                <a:hlinkClick r:id="rId2"/>
              </a:rPr>
              <a:t>J Environ Public Health.</a:t>
            </a:r>
            <a:r>
              <a:rPr lang="en-US"/>
              <a:t> 2020; 2020: </a:t>
            </a:r>
            <a:r>
              <a:rPr lang="en-US"/>
              <a:t>3439497</a:t>
            </a:r>
            <a:r>
              <a:rPr lang="en-US" smtClean="0"/>
              <a:t>.</a:t>
            </a:r>
          </a:p>
          <a:p>
            <a:r>
              <a:rPr lang="en-US"/>
              <a:t>Characterization of antibiotic </a:t>
            </a:r>
            <a:r>
              <a:rPr lang="en-US"/>
              <a:t>resistance </a:t>
            </a:r>
            <a:r>
              <a:rPr lang="en-US" smtClean="0"/>
              <a:t>and virulence </a:t>
            </a:r>
            <a:r>
              <a:rPr lang="en-US"/>
              <a:t>factors </a:t>
            </a:r>
            <a:r>
              <a:rPr lang="en-US" smtClean="0"/>
              <a:t>of Escherichia coli strains isolated from </a:t>
            </a:r>
            <a:r>
              <a:rPr lang="en-US"/>
              <a:t>Iranian inpatients with </a:t>
            </a:r>
            <a:r>
              <a:rPr lang="en-US"/>
              <a:t>urinary </a:t>
            </a:r>
            <a:r>
              <a:rPr lang="en-US" smtClean="0"/>
              <a:t>tract infections</a:t>
            </a:r>
            <a:r>
              <a:rPr lang="en-US"/>
              <a:t>. </a:t>
            </a:r>
            <a:r>
              <a:rPr lang="en-US" b="1">
                <a:solidFill>
                  <a:srgbClr val="C00000"/>
                </a:solidFill>
              </a:rPr>
              <a:t>Infection and Drug Resistance </a:t>
            </a:r>
            <a:r>
              <a:rPr lang="en-US" b="1">
                <a:solidFill>
                  <a:srgbClr val="C00000"/>
                </a:solidFill>
              </a:rPr>
              <a:t>2019:12 </a:t>
            </a:r>
            <a:r>
              <a:rPr lang="en-US" b="1" smtClean="0">
                <a:solidFill>
                  <a:srgbClr val="C00000"/>
                </a:solidFill>
              </a:rPr>
              <a:t>2747–2754.</a:t>
            </a:r>
          </a:p>
          <a:p>
            <a:r>
              <a:rPr lang="en-US"/>
              <a:t>Acute pyelonephritis in pregnancy: a prospective study of oral versus intravenous </a:t>
            </a:r>
            <a:r>
              <a:rPr lang="en-US"/>
              <a:t>antibiotic </a:t>
            </a:r>
            <a:r>
              <a:rPr lang="en-US" smtClean="0"/>
              <a:t>therapy. </a:t>
            </a:r>
            <a:r>
              <a:rPr lang="da-DK" b="1" smtClean="0">
                <a:solidFill>
                  <a:srgbClr val="C00000"/>
                </a:solidFill>
              </a:rPr>
              <a:t>Obstet Gynecol . </a:t>
            </a:r>
            <a:r>
              <a:rPr lang="da-DK" b="1">
                <a:solidFill>
                  <a:srgbClr val="C00000"/>
                </a:solidFill>
              </a:rPr>
              <a:t>1990 Jul;76(1):</a:t>
            </a:r>
            <a:r>
              <a:rPr lang="da-DK" b="1">
                <a:solidFill>
                  <a:srgbClr val="C00000"/>
                </a:solidFill>
              </a:rPr>
              <a:t>28-32</a:t>
            </a:r>
            <a:r>
              <a:rPr lang="da-DK" b="1" smtClean="0">
                <a:solidFill>
                  <a:srgbClr val="C00000"/>
                </a:solidFill>
              </a:rPr>
              <a:t>.</a:t>
            </a:r>
          </a:p>
          <a:p>
            <a:r>
              <a:rPr lang="en-US"/>
              <a:t>Outpatient treatment of pyelonephritis in pregnancy: a randomized </a:t>
            </a:r>
            <a:r>
              <a:rPr lang="en-US"/>
              <a:t>controlled </a:t>
            </a:r>
            <a:r>
              <a:rPr lang="en-US" smtClean="0"/>
              <a:t>trial. </a:t>
            </a:r>
            <a:r>
              <a:rPr lang="en-US" b="1" smtClean="0">
                <a:solidFill>
                  <a:srgbClr val="C00000"/>
                </a:solidFill>
              </a:rPr>
              <a:t>Obstet </a:t>
            </a:r>
            <a:r>
              <a:rPr lang="en-US" b="1">
                <a:solidFill>
                  <a:srgbClr val="C00000"/>
                </a:solidFill>
              </a:rPr>
              <a:t>Gynecol. 1995 Oct;86(4 Pt 1</a:t>
            </a:r>
            <a:r>
              <a:rPr lang="en-US" b="1">
                <a:solidFill>
                  <a:srgbClr val="C00000"/>
                </a:solidFill>
              </a:rPr>
              <a:t>):</a:t>
            </a:r>
            <a:r>
              <a:rPr lang="en-US" b="1" smtClean="0">
                <a:solidFill>
                  <a:srgbClr val="C00000"/>
                </a:solidFill>
              </a:rPr>
              <a:t>560-4.</a:t>
            </a:r>
            <a:endParaRPr lang="en-US"/>
          </a:p>
        </p:txBody>
      </p:sp>
    </p:spTree>
    <p:extLst>
      <p:ext uri="{BB962C8B-B14F-4D97-AF65-F5344CB8AC3E}">
        <p14:creationId xmlns:p14="http://schemas.microsoft.com/office/powerpoint/2010/main" val="15719000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t>Pyelonephritis related to urinary tract obstruction</a:t>
            </a:r>
            <a:endParaRPr lang="en-US"/>
          </a:p>
        </p:txBody>
      </p:sp>
      <p:sp>
        <p:nvSpPr>
          <p:cNvPr id="3" name="Content Placeholder 2"/>
          <p:cNvSpPr>
            <a:spLocks noGrp="1"/>
          </p:cNvSpPr>
          <p:nvPr>
            <p:ph idx="1"/>
          </p:nvPr>
        </p:nvSpPr>
        <p:spPr/>
        <p:txBody>
          <a:bodyPr>
            <a:normAutofit/>
          </a:bodyPr>
          <a:lstStyle/>
          <a:p>
            <a:r>
              <a:rPr lang="en-US" sz="2000" smtClean="0"/>
              <a:t>It </a:t>
            </a:r>
            <a:r>
              <a:rPr lang="en-US" sz="2000"/>
              <a:t>requires antibiotic treatment in addition to decompression of the urinary </a:t>
            </a:r>
            <a:r>
              <a:rPr lang="en-US" sz="2000"/>
              <a:t>tract </a:t>
            </a:r>
            <a:r>
              <a:rPr lang="en-US" sz="2000" smtClean="0"/>
              <a:t>obstruction (Strong/ High) </a:t>
            </a:r>
          </a:p>
          <a:p>
            <a:r>
              <a:rPr lang="en-US" sz="2000" b="1" smtClean="0">
                <a:solidFill>
                  <a:srgbClr val="C00000"/>
                </a:solidFill>
              </a:rPr>
              <a:t>Intervention for drainage </a:t>
            </a:r>
            <a:r>
              <a:rPr lang="en-US" sz="2000" b="1">
                <a:solidFill>
                  <a:srgbClr val="C00000"/>
                </a:solidFill>
              </a:rPr>
              <a:t>or </a:t>
            </a:r>
            <a:r>
              <a:rPr lang="en-US" sz="2000" b="1">
                <a:solidFill>
                  <a:srgbClr val="C00000"/>
                </a:solidFill>
              </a:rPr>
              <a:t>decompression </a:t>
            </a:r>
            <a:r>
              <a:rPr lang="en-US" sz="2000" b="1" smtClean="0">
                <a:solidFill>
                  <a:srgbClr val="C00000"/>
                </a:solidFill>
              </a:rPr>
              <a:t>should be done </a:t>
            </a:r>
            <a:r>
              <a:rPr lang="en-US" sz="2000" b="1">
                <a:solidFill>
                  <a:srgbClr val="C00000"/>
                </a:solidFill>
              </a:rPr>
              <a:t>as soon as possible</a:t>
            </a:r>
            <a:r>
              <a:rPr lang="en-US" sz="2000" b="1">
                <a:solidFill>
                  <a:srgbClr val="C00000"/>
                </a:solidFill>
              </a:rPr>
              <a:t>.</a:t>
            </a:r>
            <a:r>
              <a:rPr lang="en-US" sz="2000"/>
              <a:t> </a:t>
            </a:r>
            <a:r>
              <a:rPr lang="en-US" sz="2000" smtClean="0"/>
              <a:t>(Strong/ Low) </a:t>
            </a:r>
          </a:p>
          <a:p>
            <a:r>
              <a:rPr lang="en-US" sz="2000" smtClean="0"/>
              <a:t>For </a:t>
            </a:r>
            <a:r>
              <a:rPr lang="en-US" sz="2000"/>
              <a:t>hydronephrosis and UTIs accompanied by urinary stones, the percutaneous nephrostomy or urethral stent insertion should be performed as soon as </a:t>
            </a:r>
            <a:r>
              <a:rPr lang="en-US" sz="2000"/>
              <a:t>possible </a:t>
            </a:r>
            <a:r>
              <a:rPr lang="en-US" sz="2000" smtClean="0"/>
              <a:t>(Strong/ Low)</a:t>
            </a:r>
          </a:p>
          <a:p>
            <a:r>
              <a:rPr lang="en-US" sz="2000" smtClean="0"/>
              <a:t>If </a:t>
            </a:r>
            <a:r>
              <a:rPr lang="en-US" sz="2000"/>
              <a:t>treatment outcome, symptom relief, and urinary tract obstruction relief are insufficient</a:t>
            </a:r>
            <a:r>
              <a:rPr lang="en-US" sz="2000"/>
              <a:t>, </a:t>
            </a:r>
            <a:r>
              <a:rPr lang="en-US" sz="2000"/>
              <a:t>the treatment </a:t>
            </a:r>
            <a:r>
              <a:rPr lang="en-US" sz="2000" b="1">
                <a:solidFill>
                  <a:srgbClr val="C00000"/>
                </a:solidFill>
              </a:rPr>
              <a:t>can be extended to over </a:t>
            </a:r>
            <a:r>
              <a:rPr lang="en-US" sz="2000" b="1">
                <a:solidFill>
                  <a:srgbClr val="C00000"/>
                </a:solidFill>
              </a:rPr>
              <a:t>21 </a:t>
            </a:r>
            <a:r>
              <a:rPr lang="en-US" sz="2000" b="1" smtClean="0">
                <a:solidFill>
                  <a:srgbClr val="C00000"/>
                </a:solidFill>
              </a:rPr>
              <a:t>days</a:t>
            </a:r>
            <a:r>
              <a:rPr lang="en-US" sz="2000" smtClean="0"/>
              <a:t> (Weak/Low) </a:t>
            </a:r>
          </a:p>
          <a:p>
            <a:pPr marL="0" indent="0" algn="ctr">
              <a:buNone/>
            </a:pPr>
            <a:r>
              <a:rPr lang="en-US" sz="2000" smtClean="0"/>
              <a:t>Infection and Chemotherapy. 2018</a:t>
            </a:r>
            <a:endParaRPr lang="en-US" sz="2000"/>
          </a:p>
        </p:txBody>
      </p:sp>
    </p:spTree>
    <p:extLst>
      <p:ext uri="{BB962C8B-B14F-4D97-AF65-F5344CB8AC3E}">
        <p14:creationId xmlns:p14="http://schemas.microsoft.com/office/powerpoint/2010/main" val="4722332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Response to Therapy </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With proper Ab therapy clinical </a:t>
            </a:r>
            <a:r>
              <a:rPr lang="en-US" sz="2800" dirty="0">
                <a:latin typeface="Times New Roman" panose="02020603050405020304" pitchFamily="18" charset="0"/>
                <a:cs typeface="Times New Roman" panose="02020603050405020304" pitchFamily="18" charset="0"/>
              </a:rPr>
              <a:t>response should occur </a:t>
            </a:r>
            <a:r>
              <a:rPr lang="en-US" sz="2800" dirty="0" smtClean="0">
                <a:latin typeface="Times New Roman" panose="02020603050405020304" pitchFamily="18" charset="0"/>
                <a:cs typeface="Times New Roman" panose="02020603050405020304" pitchFamily="18" charset="0"/>
              </a:rPr>
              <a:t>within:</a:t>
            </a:r>
          </a:p>
          <a:p>
            <a:pPr lvl="1"/>
            <a:r>
              <a:rPr lang="en-US" sz="2800" dirty="0">
                <a:latin typeface="Times New Roman" panose="02020603050405020304" pitchFamily="18" charset="0"/>
                <a:cs typeface="Times New Roman" panose="02020603050405020304" pitchFamily="18" charset="0"/>
              </a:rPr>
              <a:t>24 hours with treatment of cystitis</a:t>
            </a:r>
          </a:p>
          <a:p>
            <a:pPr lvl="1"/>
            <a:r>
              <a:rPr lang="en-US" sz="2800" dirty="0">
                <a:latin typeface="Times New Roman" panose="02020603050405020304" pitchFamily="18" charset="0"/>
                <a:cs typeface="Times New Roman" panose="02020603050405020304" pitchFamily="18" charset="0"/>
              </a:rPr>
              <a:t>48 to 96 hours in </a:t>
            </a:r>
            <a:r>
              <a:rPr lang="en-US" sz="2800" dirty="0" smtClean="0">
                <a:latin typeface="Times New Roman" panose="02020603050405020304" pitchFamily="18" charset="0"/>
                <a:cs typeface="Times New Roman" panose="02020603050405020304" pitchFamily="18" charset="0"/>
              </a:rPr>
              <a:t>pyelonephritis</a:t>
            </a:r>
          </a:p>
          <a:p>
            <a:r>
              <a:rPr lang="en-US" sz="2800" dirty="0" smtClean="0">
                <a:latin typeface="Times New Roman" panose="02020603050405020304" pitchFamily="18" charset="0"/>
                <a:cs typeface="Times New Roman" panose="02020603050405020304" pitchFamily="18" charset="0"/>
              </a:rPr>
              <a:t>Lack </a:t>
            </a:r>
            <a:r>
              <a:rPr lang="en-US" sz="2800" dirty="0">
                <a:latin typeface="Times New Roman" panose="02020603050405020304" pitchFamily="18" charset="0"/>
                <a:cs typeface="Times New Roman" panose="02020603050405020304" pitchFamily="18" charset="0"/>
              </a:rPr>
              <a:t>of response by 72 hours should be an indication for imaging studies.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There </a:t>
            </a:r>
            <a:r>
              <a:rPr lang="en-US" sz="2800" dirty="0">
                <a:latin typeface="Times New Roman" panose="02020603050405020304" pitchFamily="18" charset="0"/>
                <a:cs typeface="Times New Roman" panose="02020603050405020304" pitchFamily="18" charset="0"/>
              </a:rPr>
              <a:t>are four patterns of response of bacteriuria to antimicrobial therapy</a:t>
            </a:r>
            <a:r>
              <a:rPr lang="en-US" sz="2800" b="1" i="1" u="sng" dirty="0">
                <a:solidFill>
                  <a:srgbClr val="FF0000"/>
                </a:solidFill>
                <a:latin typeface="Times New Roman" panose="02020603050405020304" pitchFamily="18" charset="0"/>
                <a:cs typeface="Times New Roman" panose="02020603050405020304" pitchFamily="18" charset="0"/>
              </a:rPr>
              <a:t>—cure, persistence, relapse, and reinfection </a:t>
            </a:r>
          </a:p>
        </p:txBody>
      </p:sp>
    </p:spTree>
    <p:extLst>
      <p:ext uri="{BB962C8B-B14F-4D97-AF65-F5344CB8AC3E}">
        <p14:creationId xmlns:p14="http://schemas.microsoft.com/office/powerpoint/2010/main" val="6920135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Bacteriologic Cure </a:t>
            </a: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Negative </a:t>
            </a:r>
            <a:r>
              <a:rPr lang="en-US" sz="3200" dirty="0">
                <a:latin typeface="Times New Roman" panose="02020603050405020304" pitchFamily="18" charset="0"/>
                <a:cs typeface="Times New Roman" panose="02020603050405020304" pitchFamily="18" charset="0"/>
              </a:rPr>
              <a:t>urine cultures on chemotherapy and during the follow-up period, usually 1 to 2 weeks. </a:t>
            </a:r>
            <a:endParaRPr lang="en-US" sz="3200" dirty="0" smtClean="0">
              <a:latin typeface="Times New Roman" panose="02020603050405020304" pitchFamily="18" charset="0"/>
              <a:cs typeface="Times New Roman" panose="02020603050405020304" pitchFamily="18" charset="0"/>
            </a:endParaRPr>
          </a:p>
          <a:p>
            <a:pPr marL="0" indent="0" algn="ctr">
              <a:buNone/>
            </a:pPr>
            <a:r>
              <a:rPr lang="en-US" sz="3200" b="1" dirty="0" smtClean="0">
                <a:solidFill>
                  <a:srgbClr val="C00000"/>
                </a:solidFill>
                <a:latin typeface="Times New Roman" panose="02020603050405020304" pitchFamily="18" charset="0"/>
                <a:cs typeface="Times New Roman" panose="02020603050405020304" pitchFamily="18" charset="0"/>
              </a:rPr>
              <a:t>Many </a:t>
            </a:r>
            <a:r>
              <a:rPr lang="en-US" sz="3200" b="1" dirty="0">
                <a:solidFill>
                  <a:srgbClr val="C00000"/>
                </a:solidFill>
                <a:latin typeface="Times New Roman" panose="02020603050405020304" pitchFamily="18" charset="0"/>
                <a:cs typeface="Times New Roman" panose="02020603050405020304" pitchFamily="18" charset="0"/>
              </a:rPr>
              <a:t>of these patients will develop reinfection at a later time. </a:t>
            </a:r>
          </a:p>
        </p:txBody>
      </p:sp>
    </p:spTree>
    <p:extLst>
      <p:ext uri="{BB962C8B-B14F-4D97-AF65-F5344CB8AC3E}">
        <p14:creationId xmlns:p14="http://schemas.microsoft.com/office/powerpoint/2010/main" val="835514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Bacteriologic Persistence </a:t>
            </a:r>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1) persistence of significant bacteriuria after 48 hours of </a:t>
            </a:r>
            <a:r>
              <a:rPr lang="en-US" sz="2800" dirty="0" smtClean="0">
                <a:latin typeface="Times New Roman" panose="02020603050405020304" pitchFamily="18" charset="0"/>
                <a:cs typeface="Times New Roman" panose="02020603050405020304" pitchFamily="18" charset="0"/>
              </a:rPr>
              <a:t>treatment</a:t>
            </a:r>
            <a:endParaRPr lang="en-US" sz="2800" dirty="0">
              <a:latin typeface="Times New Roman" panose="02020603050405020304" pitchFamily="18" charset="0"/>
              <a:cs typeface="Times New Roman" panose="02020603050405020304" pitchFamily="18" charset="0"/>
            </a:endParaRPr>
          </a:p>
          <a:p>
            <a:pPr lvl="1"/>
            <a:r>
              <a:rPr lang="en-US" sz="2800" b="1" dirty="0" smtClean="0">
                <a:solidFill>
                  <a:srgbClr val="C00000"/>
                </a:solidFill>
                <a:latin typeface="Times New Roman" panose="02020603050405020304" pitchFamily="18" charset="0"/>
                <a:cs typeface="Times New Roman" panose="02020603050405020304" pitchFamily="18" charset="0"/>
              </a:rPr>
              <a:t>Resistant Organisms</a:t>
            </a:r>
          </a:p>
          <a:p>
            <a:pPr lvl="1"/>
            <a:r>
              <a:rPr lang="en-US" sz="2800" dirty="0" smtClean="0">
                <a:latin typeface="Times New Roman" panose="02020603050405020304" pitchFamily="18" charset="0"/>
                <a:cs typeface="Times New Roman" panose="02020603050405020304" pitchFamily="18" charset="0"/>
              </a:rPr>
              <a:t>Low urinary concentration due to </a:t>
            </a:r>
            <a:r>
              <a:rPr lang="en-US" sz="2800" b="1" dirty="0">
                <a:solidFill>
                  <a:srgbClr val="C00000"/>
                </a:solidFill>
                <a:latin typeface="Times New Roman" panose="02020603050405020304" pitchFamily="18" charset="0"/>
                <a:cs typeface="Times New Roman" panose="02020603050405020304" pitchFamily="18" charset="0"/>
              </a:rPr>
              <a:t>not taking the agent, insufficient dosage, poor intestinal absorption, or poor renal excretion, as in renal </a:t>
            </a:r>
            <a:r>
              <a:rPr lang="en-US" sz="2800" b="1" dirty="0" smtClean="0">
                <a:solidFill>
                  <a:srgbClr val="C00000"/>
                </a:solidFill>
                <a:latin typeface="Times New Roman" panose="02020603050405020304" pitchFamily="18" charset="0"/>
                <a:cs typeface="Times New Roman" panose="02020603050405020304" pitchFamily="18" charset="0"/>
              </a:rPr>
              <a:t>insufficiency</a:t>
            </a:r>
          </a:p>
          <a:p>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2) persistence of the infecting organism in low numbers in urine after 48 hours. </a:t>
            </a:r>
          </a:p>
        </p:txBody>
      </p:sp>
    </p:spTree>
    <p:extLst>
      <p:ext uri="{BB962C8B-B14F-4D97-AF65-F5344CB8AC3E}">
        <p14:creationId xmlns:p14="http://schemas.microsoft.com/office/powerpoint/2010/main" val="32646383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Bacteriologic Persistence </a:t>
            </a: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(2) persistence of the infecting organism in low numbers in urine after 48 hours. </a:t>
            </a:r>
          </a:p>
          <a:p>
            <a:pPr marL="457200" indent="-457200">
              <a:buFont typeface="+mj-lt"/>
              <a:buAutoNum type="alphaLcParenR"/>
            </a:pPr>
            <a:r>
              <a:rPr lang="en-US" sz="2400" dirty="0" smtClean="0">
                <a:latin typeface="Times New Roman" panose="02020603050405020304" pitchFamily="18" charset="0"/>
                <a:cs typeface="Times New Roman" panose="02020603050405020304" pitchFamily="18" charset="0"/>
              </a:rPr>
              <a:t>Persistence </a:t>
            </a:r>
            <a:r>
              <a:rPr lang="en-US" sz="2400" dirty="0">
                <a:latin typeface="Times New Roman" panose="02020603050405020304" pitchFamily="18" charset="0"/>
                <a:cs typeface="Times New Roman" panose="02020603050405020304" pitchFamily="18" charset="0"/>
              </a:rPr>
              <a:t>in the urinary </a:t>
            </a:r>
            <a:r>
              <a:rPr lang="en-US" sz="2400" dirty="0" smtClean="0">
                <a:latin typeface="Times New Roman" panose="02020603050405020304" pitchFamily="18" charset="0"/>
                <a:cs typeface="Times New Roman" panose="02020603050405020304" pitchFamily="18" charset="0"/>
              </a:rPr>
              <a:t>tract</a:t>
            </a:r>
          </a:p>
          <a:p>
            <a:pPr lvl="1"/>
            <a:r>
              <a:rPr lang="en-US" sz="2400" dirty="0">
                <a:latin typeface="Times New Roman" panose="02020603050405020304" pitchFamily="18" charset="0"/>
                <a:cs typeface="Times New Roman" panose="02020603050405020304" pitchFamily="18" charset="0"/>
              </a:rPr>
              <a:t>Sites of persistence in the urinary tract are the </a:t>
            </a:r>
            <a:r>
              <a:rPr lang="en-US" sz="2400" b="1" dirty="0">
                <a:solidFill>
                  <a:srgbClr val="C00000"/>
                </a:solidFill>
                <a:latin typeface="Times New Roman" panose="02020603050405020304" pitchFamily="18" charset="0"/>
                <a:cs typeface="Times New Roman" panose="02020603050405020304" pitchFamily="18" charset="0"/>
              </a:rPr>
              <a:t>renal parenchyma, calculi, and prostate.</a:t>
            </a:r>
            <a:endParaRPr lang="en-US" sz="2400" b="1" dirty="0" smtClean="0">
              <a:solidFill>
                <a:srgbClr val="C00000"/>
              </a:solidFill>
              <a:latin typeface="Times New Roman" panose="02020603050405020304" pitchFamily="18" charset="0"/>
              <a:cs typeface="Times New Roman" panose="02020603050405020304" pitchFamily="18" charset="0"/>
            </a:endParaRPr>
          </a:p>
          <a:p>
            <a:pPr marL="457200" indent="-457200">
              <a:buFont typeface="+mj-lt"/>
              <a:buAutoNum type="alphaLcParenR"/>
            </a:pPr>
            <a:r>
              <a:rPr lang="en-US" sz="2400" dirty="0" smtClean="0">
                <a:latin typeface="Times New Roman" panose="02020603050405020304" pitchFamily="18" charset="0"/>
                <a:cs typeface="Times New Roman" panose="02020603050405020304" pitchFamily="18" charset="0"/>
              </a:rPr>
              <a:t>Contamination </a:t>
            </a:r>
            <a:r>
              <a:rPr lang="en-US" sz="2400" dirty="0">
                <a:latin typeface="Times New Roman" panose="02020603050405020304" pitchFamily="18" charset="0"/>
                <a:cs typeface="Times New Roman" panose="02020603050405020304" pitchFamily="18" charset="0"/>
              </a:rPr>
              <a:t>from the urethra or vagina</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Bladder-puncture </a:t>
            </a:r>
            <a:r>
              <a:rPr lang="en-US" sz="2400" dirty="0">
                <a:latin typeface="Times New Roman" panose="02020603050405020304" pitchFamily="18" charset="0"/>
                <a:cs typeface="Times New Roman" panose="02020603050405020304" pitchFamily="18" charset="0"/>
              </a:rPr>
              <a:t>cultures would be necessary to evaluate the significance of low titers of bacteria obtained when the patient is receiving therapy, but </a:t>
            </a:r>
            <a:r>
              <a:rPr lang="en-US" sz="2400" b="1" dirty="0">
                <a:solidFill>
                  <a:srgbClr val="C00000"/>
                </a:solidFill>
                <a:latin typeface="Times New Roman" panose="02020603050405020304" pitchFamily="18" charset="0"/>
                <a:cs typeface="Times New Roman" panose="02020603050405020304" pitchFamily="18" charset="0"/>
              </a:rPr>
              <a:t>this procedure is rarely indicated. </a:t>
            </a:r>
          </a:p>
        </p:txBody>
      </p:sp>
    </p:spTree>
    <p:extLst>
      <p:ext uri="{BB962C8B-B14F-4D97-AF65-F5344CB8AC3E}">
        <p14:creationId xmlns:p14="http://schemas.microsoft.com/office/powerpoint/2010/main" val="25542765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Treatment Failure</a:t>
            </a:r>
            <a:endParaRPr lang="en-US"/>
          </a:p>
        </p:txBody>
      </p:sp>
      <p:sp>
        <p:nvSpPr>
          <p:cNvPr id="3" name="Content Placeholder 2"/>
          <p:cNvSpPr>
            <a:spLocks noGrp="1"/>
          </p:cNvSpPr>
          <p:nvPr>
            <p:ph idx="1"/>
          </p:nvPr>
        </p:nvSpPr>
        <p:spPr>
          <a:xfrm>
            <a:off x="1066800" y="1936116"/>
            <a:ext cx="10058400" cy="4278703"/>
          </a:xfrm>
        </p:spPr>
        <p:txBody>
          <a:bodyPr>
            <a:noAutofit/>
          </a:bodyPr>
          <a:lstStyle/>
          <a:p>
            <a:r>
              <a:rPr lang="en-US" sz="2400" smtClean="0"/>
              <a:t>Reasons: </a:t>
            </a:r>
          </a:p>
          <a:p>
            <a:pPr lvl="1"/>
            <a:r>
              <a:rPr lang="en-US" sz="2400" b="1" smtClean="0">
                <a:solidFill>
                  <a:srgbClr val="C00000"/>
                </a:solidFill>
              </a:rPr>
              <a:t>Rresistance </a:t>
            </a:r>
            <a:r>
              <a:rPr lang="en-US" sz="2400" b="1">
                <a:solidFill>
                  <a:srgbClr val="C00000"/>
                </a:solidFill>
              </a:rPr>
              <a:t>of the infecting organism to </a:t>
            </a:r>
            <a:r>
              <a:rPr lang="en-US" sz="2400" b="1">
                <a:solidFill>
                  <a:srgbClr val="C00000"/>
                </a:solidFill>
              </a:rPr>
              <a:t>the </a:t>
            </a:r>
            <a:r>
              <a:rPr lang="en-US" sz="2400" b="1" smtClean="0">
                <a:solidFill>
                  <a:srgbClr val="C00000"/>
                </a:solidFill>
              </a:rPr>
              <a:t>antibiotic (The most common)</a:t>
            </a:r>
          </a:p>
          <a:p>
            <a:pPr lvl="1"/>
            <a:r>
              <a:rPr lang="en-US" sz="2400" smtClean="0"/>
              <a:t>A </a:t>
            </a:r>
            <a:r>
              <a:rPr lang="en-US" sz="2400"/>
              <a:t>structural or </a:t>
            </a:r>
            <a:r>
              <a:rPr lang="en-US" sz="2400"/>
              <a:t>anatomic </a:t>
            </a:r>
            <a:r>
              <a:rPr lang="en-US" sz="2400" smtClean="0"/>
              <a:t>abnormality (Urolithiasis, congenital renal abnormalities)</a:t>
            </a:r>
          </a:p>
          <a:p>
            <a:pPr lvl="1"/>
            <a:r>
              <a:rPr lang="en-US" sz="2400" smtClean="0"/>
              <a:t>A </a:t>
            </a:r>
            <a:r>
              <a:rPr lang="en-US" sz="2400"/>
              <a:t>perinephric abscess</a:t>
            </a:r>
            <a:endParaRPr lang="en-US" sz="2400" smtClean="0"/>
          </a:p>
          <a:p>
            <a:r>
              <a:rPr lang="en-US" sz="2400" smtClean="0"/>
              <a:t>Approach:</a:t>
            </a:r>
          </a:p>
          <a:p>
            <a:pPr lvl="1"/>
            <a:r>
              <a:rPr lang="en-US" sz="2400" smtClean="0"/>
              <a:t>Renal ultrasonography</a:t>
            </a:r>
          </a:p>
          <a:p>
            <a:pPr lvl="1"/>
            <a:r>
              <a:rPr lang="en-US" sz="2400" smtClean="0"/>
              <a:t>An </a:t>
            </a:r>
            <a:r>
              <a:rPr lang="en-US" sz="2400"/>
              <a:t>abbreviated </a:t>
            </a:r>
            <a:r>
              <a:rPr lang="en-US" sz="2400"/>
              <a:t>intravenous </a:t>
            </a:r>
            <a:r>
              <a:rPr lang="en-US" sz="2400" smtClean="0"/>
              <a:t>pyelogram (the </a:t>
            </a:r>
            <a:r>
              <a:rPr lang="en-US" sz="2400"/>
              <a:t>suggestion of a structural abnormality not evident </a:t>
            </a:r>
            <a:r>
              <a:rPr lang="en-US" sz="2400"/>
              <a:t>on </a:t>
            </a:r>
            <a:r>
              <a:rPr lang="en-US" sz="2400" smtClean="0"/>
              <a:t>ultrasonography)</a:t>
            </a:r>
            <a:endParaRPr lang="en-US" sz="2400"/>
          </a:p>
        </p:txBody>
      </p:sp>
    </p:spTree>
    <p:extLst>
      <p:ext uri="{BB962C8B-B14F-4D97-AF65-F5344CB8AC3E}">
        <p14:creationId xmlns:p14="http://schemas.microsoft.com/office/powerpoint/2010/main" val="37427274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Nonantimicrobial Therapy</a:t>
            </a:r>
            <a:endParaRPr lang="en-US" dirty="0"/>
          </a:p>
        </p:txBody>
      </p:sp>
      <p:sp>
        <p:nvSpPr>
          <p:cNvPr id="3" name="Content Placeholder 2"/>
          <p:cNvSpPr>
            <a:spLocks noGrp="1"/>
          </p:cNvSpPr>
          <p:nvPr>
            <p:ph idx="1"/>
          </p:nvPr>
        </p:nvSpPr>
        <p:spPr/>
        <p:txBody>
          <a:bodyPr>
            <a:normAutofit/>
          </a:bodyPr>
          <a:lstStyle/>
          <a:p>
            <a:r>
              <a:rPr lang="en-US" sz="2000" b="1" dirty="0" smtClean="0">
                <a:solidFill>
                  <a:srgbClr val="C00000"/>
                </a:solidFill>
              </a:rPr>
              <a:t>Hydration </a:t>
            </a:r>
            <a:r>
              <a:rPr lang="en-US" sz="2000" b="1" dirty="0">
                <a:solidFill>
                  <a:srgbClr val="C00000"/>
                </a:solidFill>
              </a:rPr>
              <a:t>and acidification of the </a:t>
            </a:r>
            <a:r>
              <a:rPr lang="en-US" sz="2000" b="1" dirty="0" smtClean="0">
                <a:solidFill>
                  <a:srgbClr val="C00000"/>
                </a:solidFill>
              </a:rPr>
              <a:t>urine</a:t>
            </a:r>
          </a:p>
          <a:p>
            <a:pPr lvl="1"/>
            <a:r>
              <a:rPr lang="en-US" sz="2000" dirty="0" smtClean="0"/>
              <a:t>Should not be recommended due to no evidence to support their efficacy</a:t>
            </a:r>
          </a:p>
          <a:p>
            <a:r>
              <a:rPr lang="en-US" sz="2000" b="1" dirty="0" smtClean="0">
                <a:solidFill>
                  <a:srgbClr val="C00000"/>
                </a:solidFill>
              </a:rPr>
              <a:t>Nonsteroidal </a:t>
            </a:r>
            <a:r>
              <a:rPr lang="en-US" sz="2000" b="1" dirty="0" err="1">
                <a:solidFill>
                  <a:srgbClr val="C00000"/>
                </a:solidFill>
              </a:rPr>
              <a:t>antiinflammatory</a:t>
            </a:r>
            <a:r>
              <a:rPr lang="en-US" sz="2000" b="1" dirty="0">
                <a:solidFill>
                  <a:srgbClr val="C00000"/>
                </a:solidFill>
              </a:rPr>
              <a:t> agents (NSAIDs</a:t>
            </a:r>
            <a:r>
              <a:rPr lang="en-US" sz="2000" b="1" dirty="0" smtClean="0">
                <a:solidFill>
                  <a:srgbClr val="C00000"/>
                </a:solidFill>
              </a:rPr>
              <a:t>)</a:t>
            </a:r>
          </a:p>
          <a:p>
            <a:pPr lvl="1"/>
            <a:r>
              <a:rPr lang="en-US" sz="2000" dirty="0"/>
              <a:t>I</a:t>
            </a:r>
            <a:r>
              <a:rPr lang="en-US" sz="2000" dirty="0" smtClean="0"/>
              <a:t>s not recommended due to higher risk of pyelonephritis and longer symptom duration</a:t>
            </a:r>
            <a:endParaRPr lang="en-US" sz="2000" dirty="0"/>
          </a:p>
          <a:p>
            <a:r>
              <a:rPr lang="en-US" sz="2000" b="1" dirty="0" smtClean="0">
                <a:solidFill>
                  <a:srgbClr val="C00000"/>
                </a:solidFill>
              </a:rPr>
              <a:t>Delayed </a:t>
            </a:r>
            <a:r>
              <a:rPr lang="en-US" sz="2000" b="1" dirty="0">
                <a:solidFill>
                  <a:srgbClr val="C00000"/>
                </a:solidFill>
              </a:rPr>
              <a:t>antibiotic </a:t>
            </a:r>
            <a:r>
              <a:rPr lang="en-US" sz="2000" b="1" dirty="0" smtClean="0">
                <a:solidFill>
                  <a:srgbClr val="C00000"/>
                </a:solidFill>
              </a:rPr>
              <a:t>treatment</a:t>
            </a:r>
          </a:p>
          <a:p>
            <a:pPr lvl="1"/>
            <a:r>
              <a:rPr lang="en-US" sz="2000" dirty="0" smtClean="0"/>
              <a:t>Just in special </a:t>
            </a:r>
            <a:r>
              <a:rPr lang="en-US" sz="2000" dirty="0"/>
              <a:t>circumstances such as multiple antibiotic allergies, or recurrent </a:t>
            </a:r>
            <a:r>
              <a:rPr lang="en-US" sz="2000" i="1" dirty="0" err="1"/>
              <a:t>Clostridioides</a:t>
            </a:r>
            <a:r>
              <a:rPr lang="en-US" sz="2000" i="1" dirty="0"/>
              <a:t> difficile </a:t>
            </a:r>
            <a:r>
              <a:rPr lang="en-US" sz="2000" dirty="0"/>
              <a:t>(formerly </a:t>
            </a:r>
            <a:r>
              <a:rPr lang="en-US" sz="2000" i="1" dirty="0"/>
              <a:t>Clostridium difficile</a:t>
            </a:r>
            <a:r>
              <a:rPr lang="en-US" sz="2000" dirty="0"/>
              <a:t>)–</a:t>
            </a:r>
            <a:r>
              <a:rPr lang="en-US" sz="2000"/>
              <a:t>associated </a:t>
            </a:r>
            <a:r>
              <a:rPr lang="en-US" sz="2000" smtClean="0"/>
              <a:t>diarrhea</a:t>
            </a:r>
            <a:endParaRPr lang="en-US" sz="2000" dirty="0" smtClean="0"/>
          </a:p>
        </p:txBody>
      </p:sp>
    </p:spTree>
    <p:extLst>
      <p:ext uri="{BB962C8B-B14F-4D97-AF65-F5344CB8AC3E}">
        <p14:creationId xmlns:p14="http://schemas.microsoft.com/office/powerpoint/2010/main" val="33510604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Nonantimicrobial Therapy</a:t>
            </a:r>
            <a:endParaRPr lang="en-US" dirty="0"/>
          </a:p>
        </p:txBody>
      </p:sp>
      <p:sp>
        <p:nvSpPr>
          <p:cNvPr id="3" name="Content Placeholder 2"/>
          <p:cNvSpPr>
            <a:spLocks noGrp="1"/>
          </p:cNvSpPr>
          <p:nvPr>
            <p:ph idx="1"/>
          </p:nvPr>
        </p:nvSpPr>
        <p:spPr/>
        <p:txBody>
          <a:bodyPr>
            <a:normAutofit/>
          </a:bodyPr>
          <a:lstStyle/>
          <a:p>
            <a:r>
              <a:rPr lang="en-US" sz="2800" b="1" smtClean="0">
                <a:solidFill>
                  <a:srgbClr val="C00000"/>
                </a:solidFill>
              </a:rPr>
              <a:t>Urinary </a:t>
            </a:r>
            <a:r>
              <a:rPr lang="en-US" sz="2800" b="1" dirty="0">
                <a:solidFill>
                  <a:srgbClr val="C00000"/>
                </a:solidFill>
              </a:rPr>
              <a:t>analgesics such as </a:t>
            </a:r>
            <a:r>
              <a:rPr lang="en-US" sz="2800" b="1" dirty="0" err="1">
                <a:solidFill>
                  <a:srgbClr val="C00000"/>
                </a:solidFill>
              </a:rPr>
              <a:t>phenazopyridine</a:t>
            </a:r>
            <a:r>
              <a:rPr lang="en-US" sz="2800" b="1" dirty="0">
                <a:solidFill>
                  <a:srgbClr val="C00000"/>
                </a:solidFill>
              </a:rPr>
              <a:t> </a:t>
            </a:r>
            <a:r>
              <a:rPr lang="en-US" sz="2800" b="1" dirty="0" smtClean="0">
                <a:solidFill>
                  <a:srgbClr val="C00000"/>
                </a:solidFill>
              </a:rPr>
              <a:t>hydrochloride</a:t>
            </a:r>
          </a:p>
          <a:p>
            <a:pPr lvl="1"/>
            <a:r>
              <a:rPr lang="en-US" sz="2800" dirty="0" smtClean="0"/>
              <a:t>Are not recommended due to lack of additional benefit</a:t>
            </a:r>
          </a:p>
          <a:p>
            <a:r>
              <a:rPr lang="en-US" sz="2800" b="1" dirty="0">
                <a:solidFill>
                  <a:srgbClr val="C00000"/>
                </a:solidFill>
              </a:rPr>
              <a:t>Systemic </a:t>
            </a:r>
            <a:r>
              <a:rPr lang="en-US" sz="2800" b="1" dirty="0" smtClean="0">
                <a:solidFill>
                  <a:srgbClr val="C00000"/>
                </a:solidFill>
              </a:rPr>
              <a:t>analgesics</a:t>
            </a:r>
          </a:p>
          <a:p>
            <a:pPr lvl="1"/>
            <a:r>
              <a:rPr lang="en-US" sz="2800" dirty="0" smtClean="0"/>
              <a:t>Are recommended in sever dysuria or sever flank pain</a:t>
            </a:r>
            <a:endParaRPr lang="en-US" sz="2800" dirty="0"/>
          </a:p>
        </p:txBody>
      </p:sp>
    </p:spTree>
    <p:extLst>
      <p:ext uri="{BB962C8B-B14F-4D97-AF65-F5344CB8AC3E}">
        <p14:creationId xmlns:p14="http://schemas.microsoft.com/office/powerpoint/2010/main" val="26114917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Thank you for Your Attention</a:t>
            </a:r>
            <a:endParaRPr lang="en-US"/>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845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800"/>
              <a:t>UTIs account for approximately 10 percent of office visits </a:t>
            </a:r>
            <a:r>
              <a:rPr lang="en-US" sz="2800"/>
              <a:t>by </a:t>
            </a:r>
            <a:r>
              <a:rPr lang="en-US" sz="2800" smtClean="0"/>
              <a:t>women</a:t>
            </a:r>
          </a:p>
          <a:p>
            <a:r>
              <a:rPr lang="en-US" sz="2800" smtClean="0"/>
              <a:t>15 </a:t>
            </a:r>
            <a:r>
              <a:rPr lang="en-US" sz="2800"/>
              <a:t>percent of women will have a UTI at some time during their life</a:t>
            </a:r>
            <a:r>
              <a:rPr lang="en-US" sz="2800"/>
              <a:t>. </a:t>
            </a:r>
            <a:endParaRPr lang="en-US" sz="2800" smtClean="0"/>
          </a:p>
          <a:p>
            <a:r>
              <a:rPr lang="en-US" sz="2800" smtClean="0"/>
              <a:t>In </a:t>
            </a:r>
            <a:r>
              <a:rPr lang="en-US" sz="2800"/>
              <a:t>pregnant women, the incidence of UTI can be as high as </a:t>
            </a:r>
            <a:r>
              <a:rPr lang="en-US" sz="2800"/>
              <a:t>8 </a:t>
            </a:r>
            <a:r>
              <a:rPr lang="en-US" sz="2800" smtClean="0"/>
              <a:t>percent.</a:t>
            </a:r>
          </a:p>
          <a:p>
            <a:r>
              <a:rPr lang="en-US" sz="2800" b="1">
                <a:solidFill>
                  <a:srgbClr val="C00000"/>
                </a:solidFill>
              </a:rPr>
              <a:t>Beginning in week 6 and peaking during weeks 22 </a:t>
            </a:r>
            <a:r>
              <a:rPr lang="en-US" sz="2800" b="1">
                <a:solidFill>
                  <a:srgbClr val="C00000"/>
                </a:solidFill>
              </a:rPr>
              <a:t>to </a:t>
            </a:r>
            <a:r>
              <a:rPr lang="en-US" sz="2800" b="1" smtClean="0">
                <a:solidFill>
                  <a:srgbClr val="C00000"/>
                </a:solidFill>
              </a:rPr>
              <a:t>24.</a:t>
            </a:r>
            <a:endParaRPr lang="en-US" sz="2800" b="1" dirty="0">
              <a:solidFill>
                <a:srgbClr val="C00000"/>
              </a:solidFill>
            </a:endParaRPr>
          </a:p>
        </p:txBody>
      </p:sp>
    </p:spTree>
    <p:extLst>
      <p:ext uri="{BB962C8B-B14F-4D97-AF65-F5344CB8AC3E}">
        <p14:creationId xmlns:p14="http://schemas.microsoft.com/office/powerpoint/2010/main" val="1556402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Pathogenesis</a:t>
            </a:r>
            <a:endParaRPr lang="en-US"/>
          </a:p>
        </p:txBody>
      </p:sp>
      <p:sp>
        <p:nvSpPr>
          <p:cNvPr id="3" name="Content Placeholder 2"/>
          <p:cNvSpPr>
            <a:spLocks noGrp="1"/>
          </p:cNvSpPr>
          <p:nvPr>
            <p:ph idx="1"/>
          </p:nvPr>
        </p:nvSpPr>
        <p:spPr/>
        <p:txBody>
          <a:bodyPr>
            <a:normAutofit/>
          </a:bodyPr>
          <a:lstStyle/>
          <a:p>
            <a:r>
              <a:rPr lang="en-US" sz="2400" smtClean="0"/>
              <a:t>Ureteral dilatation (90%, hydronephrosis </a:t>
            </a:r>
            <a:r>
              <a:rPr lang="en-US" sz="2400"/>
              <a:t>of pregnancy</a:t>
            </a:r>
            <a:r>
              <a:rPr lang="en-US" sz="2400"/>
              <a:t>). </a:t>
            </a:r>
            <a:endParaRPr lang="en-US" sz="2400" smtClean="0"/>
          </a:p>
          <a:p>
            <a:r>
              <a:rPr lang="en-US" sz="2400" smtClean="0"/>
              <a:t>increased </a:t>
            </a:r>
            <a:r>
              <a:rPr lang="en-US" sz="2400"/>
              <a:t>urinary stasis and ureterovesical </a:t>
            </a:r>
            <a:r>
              <a:rPr lang="en-US" sz="2400"/>
              <a:t>reflux</a:t>
            </a:r>
            <a:r>
              <a:rPr lang="en-US" sz="2400" smtClean="0"/>
              <a:t>.</a:t>
            </a:r>
            <a:r>
              <a:rPr lang="en-US" sz="2400"/>
              <a:t> </a:t>
            </a:r>
            <a:endParaRPr lang="en-US" sz="2400" smtClean="0"/>
          </a:p>
          <a:p>
            <a:r>
              <a:rPr lang="en-US" sz="2400" smtClean="0"/>
              <a:t>Decreases </a:t>
            </a:r>
            <a:r>
              <a:rPr lang="en-US" sz="2400"/>
              <a:t>urine </a:t>
            </a:r>
            <a:r>
              <a:rPr lang="en-US" sz="2400" smtClean="0"/>
              <a:t>concentration</a:t>
            </a:r>
          </a:p>
          <a:p>
            <a:r>
              <a:rPr lang="en-US" sz="2400" smtClean="0"/>
              <a:t>Glycosuria (70%, encourages </a:t>
            </a:r>
            <a:r>
              <a:rPr lang="en-US" sz="2400"/>
              <a:t>bacterial growth in </a:t>
            </a:r>
            <a:r>
              <a:rPr lang="en-US" sz="2400"/>
              <a:t>the </a:t>
            </a:r>
            <a:r>
              <a:rPr lang="en-US" sz="2400" smtClean="0"/>
              <a:t>urine)</a:t>
            </a:r>
          </a:p>
          <a:p>
            <a:r>
              <a:rPr lang="en-US" sz="2400" smtClean="0"/>
              <a:t>Increases </a:t>
            </a:r>
            <a:r>
              <a:rPr lang="en-US" sz="2400"/>
              <a:t>in urinary progestins and </a:t>
            </a:r>
            <a:r>
              <a:rPr lang="en-US" sz="2400"/>
              <a:t>estrogens </a:t>
            </a:r>
            <a:r>
              <a:rPr lang="en-US" sz="2400" smtClean="0"/>
              <a:t>(decreased </a:t>
            </a:r>
            <a:r>
              <a:rPr lang="en-US" sz="2400"/>
              <a:t>ability of the lower urinary tract to resist </a:t>
            </a:r>
            <a:r>
              <a:rPr lang="en-US" sz="2400"/>
              <a:t>invading </a:t>
            </a:r>
            <a:r>
              <a:rPr lang="en-US" sz="2400" smtClean="0"/>
              <a:t>bacteria)</a:t>
            </a:r>
          </a:p>
          <a:p>
            <a:endParaRPr lang="en-US" sz="2400"/>
          </a:p>
        </p:txBody>
      </p:sp>
    </p:spTree>
    <p:extLst>
      <p:ext uri="{BB962C8B-B14F-4D97-AF65-F5344CB8AC3E}">
        <p14:creationId xmlns:p14="http://schemas.microsoft.com/office/powerpoint/2010/main" val="2887898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Bacteriology</a:t>
            </a:r>
            <a:endParaRPr lang="en-US"/>
          </a:p>
        </p:txBody>
      </p:sp>
      <p:sp>
        <p:nvSpPr>
          <p:cNvPr id="3" name="Content Placeholder 2"/>
          <p:cNvSpPr>
            <a:spLocks noGrp="1"/>
          </p:cNvSpPr>
          <p:nvPr>
            <p:ph idx="1"/>
          </p:nvPr>
        </p:nvSpPr>
        <p:spPr>
          <a:xfrm>
            <a:off x="1066800" y="1793154"/>
            <a:ext cx="10058400" cy="4592148"/>
          </a:xfrm>
        </p:spPr>
        <p:txBody>
          <a:bodyPr>
            <a:noAutofit/>
          </a:bodyPr>
          <a:lstStyle/>
          <a:p>
            <a:r>
              <a:rPr lang="en-US" sz="2400" smtClean="0"/>
              <a:t>They </a:t>
            </a:r>
            <a:r>
              <a:rPr lang="en-US" sz="2400"/>
              <a:t>are the same as those found in nonpregnant </a:t>
            </a:r>
            <a:r>
              <a:rPr lang="en-US" sz="2400"/>
              <a:t>patients</a:t>
            </a:r>
            <a:r>
              <a:rPr lang="en-US" sz="2400" smtClean="0"/>
              <a:t>.</a:t>
            </a:r>
          </a:p>
          <a:p>
            <a:r>
              <a:rPr lang="en-US" sz="2400" b="1" smtClean="0">
                <a:solidFill>
                  <a:srgbClr val="C00000"/>
                </a:solidFill>
              </a:rPr>
              <a:t>The most common: </a:t>
            </a:r>
            <a:r>
              <a:rPr lang="en-US" sz="2400" smtClean="0"/>
              <a:t>(</a:t>
            </a:r>
            <a:r>
              <a:rPr lang="en-US" sz="2400" i="1" smtClean="0"/>
              <a:t>Escherichia coli/ </a:t>
            </a:r>
            <a:r>
              <a:rPr lang="en-US" sz="2400" smtClean="0"/>
              <a:t>80 </a:t>
            </a:r>
            <a:r>
              <a:rPr lang="en-US" sz="2400"/>
              <a:t>to </a:t>
            </a:r>
            <a:r>
              <a:rPr lang="en-US" sz="2400"/>
              <a:t>90 </a:t>
            </a:r>
            <a:r>
              <a:rPr lang="en-US" sz="2400" smtClean="0"/>
              <a:t>percent)</a:t>
            </a:r>
          </a:p>
          <a:p>
            <a:r>
              <a:rPr lang="en-US" sz="2400" smtClean="0"/>
              <a:t>Common: Other </a:t>
            </a:r>
            <a:r>
              <a:rPr lang="en-US" sz="2400"/>
              <a:t>gram-negative rods such as </a:t>
            </a:r>
            <a:r>
              <a:rPr lang="en-US" sz="2400" i="1"/>
              <a:t>Proteus mirabilis</a:t>
            </a:r>
            <a:r>
              <a:rPr lang="en-US" sz="2400"/>
              <a:t> and </a:t>
            </a:r>
            <a:r>
              <a:rPr lang="en-US" sz="2400" i="1"/>
              <a:t>Klebsiella </a:t>
            </a:r>
            <a:r>
              <a:rPr lang="en-US" sz="2400" i="1" smtClean="0"/>
              <a:t>pneumoniae)</a:t>
            </a:r>
          </a:p>
          <a:p>
            <a:r>
              <a:rPr lang="en-US" sz="2400" i="1" smtClean="0"/>
              <a:t>Less common: </a:t>
            </a:r>
            <a:r>
              <a:rPr lang="en-US" sz="2400" smtClean="0"/>
              <a:t>Gram-positive </a:t>
            </a:r>
            <a:r>
              <a:rPr lang="en-US" sz="2400"/>
              <a:t>organisms such as group B streptococcus and </a:t>
            </a:r>
            <a:r>
              <a:rPr lang="en-US" sz="2400" i="1"/>
              <a:t>Staphylococcus </a:t>
            </a:r>
            <a:r>
              <a:rPr lang="en-US" sz="2400" i="1" smtClean="0"/>
              <a:t>saprophyticus</a:t>
            </a:r>
          </a:p>
          <a:p>
            <a:r>
              <a:rPr lang="en-US" sz="2400" b="1" smtClean="0"/>
              <a:t>Group </a:t>
            </a:r>
            <a:r>
              <a:rPr lang="en-US" sz="2400" b="1"/>
              <a:t>B streptococcus has important implications in the management </a:t>
            </a:r>
            <a:r>
              <a:rPr lang="en-US" sz="2400" b="1"/>
              <a:t>of </a:t>
            </a:r>
            <a:r>
              <a:rPr lang="en-US" sz="2400" b="1" smtClean="0"/>
              <a:t>pregnancy</a:t>
            </a:r>
            <a:endParaRPr lang="en-US" sz="2400" b="1"/>
          </a:p>
          <a:p>
            <a:r>
              <a:rPr lang="en-US" sz="2400"/>
              <a:t> </a:t>
            </a:r>
            <a:r>
              <a:rPr lang="en-US" sz="2400" b="1">
                <a:solidFill>
                  <a:srgbClr val="C00000"/>
                </a:solidFill>
              </a:rPr>
              <a:t>Less </a:t>
            </a:r>
            <a:r>
              <a:rPr lang="en-US" sz="2400" b="1" smtClean="0">
                <a:solidFill>
                  <a:srgbClr val="C00000"/>
                </a:solidFill>
              </a:rPr>
              <a:t>less common organisms:</a:t>
            </a:r>
            <a:r>
              <a:rPr lang="en-US" sz="2400" smtClean="0"/>
              <a:t> Enterococci</a:t>
            </a:r>
            <a:r>
              <a:rPr lang="en-US" sz="2400"/>
              <a:t>, </a:t>
            </a:r>
            <a:r>
              <a:rPr lang="en-US" sz="2400" i="1"/>
              <a:t>Gardnerella vaginalis</a:t>
            </a:r>
            <a:r>
              <a:rPr lang="en-US" sz="2400"/>
              <a:t> and </a:t>
            </a:r>
            <a:r>
              <a:rPr lang="en-US" sz="2400" i="1"/>
              <a:t>Ureaplasma </a:t>
            </a:r>
            <a:r>
              <a:rPr lang="en-US" sz="2400" i="1" smtClean="0"/>
              <a:t>ureolyticum.</a:t>
            </a:r>
            <a:endParaRPr lang="en-US" sz="2400"/>
          </a:p>
          <a:p>
            <a:endParaRPr lang="en-US" sz="2400"/>
          </a:p>
        </p:txBody>
      </p:sp>
    </p:spTree>
    <p:extLst>
      <p:ext uri="{BB962C8B-B14F-4D97-AF65-F5344CB8AC3E}">
        <p14:creationId xmlns:p14="http://schemas.microsoft.com/office/powerpoint/2010/main" val="502666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Pyelonephritis</a:t>
            </a:r>
            <a:endParaRPr lang="en-US"/>
          </a:p>
        </p:txBody>
      </p:sp>
      <p:sp>
        <p:nvSpPr>
          <p:cNvPr id="3" name="Content Placeholder 2"/>
          <p:cNvSpPr>
            <a:spLocks noGrp="1"/>
          </p:cNvSpPr>
          <p:nvPr>
            <p:ph idx="1"/>
          </p:nvPr>
        </p:nvSpPr>
        <p:spPr/>
        <p:txBody>
          <a:bodyPr>
            <a:normAutofit/>
          </a:bodyPr>
          <a:lstStyle/>
          <a:p>
            <a:r>
              <a:rPr lang="en-US" sz="2400" b="1" smtClean="0">
                <a:solidFill>
                  <a:srgbClr val="C00000"/>
                </a:solidFill>
              </a:rPr>
              <a:t>A </a:t>
            </a:r>
            <a:r>
              <a:rPr lang="en-US" sz="2400" b="1">
                <a:solidFill>
                  <a:srgbClr val="C00000"/>
                </a:solidFill>
              </a:rPr>
              <a:t>serious systemic illness that can progress to maternal sepsis, preterm labor and premature delivery</a:t>
            </a:r>
            <a:r>
              <a:rPr lang="en-US" sz="2400" b="1">
                <a:solidFill>
                  <a:srgbClr val="C00000"/>
                </a:solidFill>
              </a:rPr>
              <a:t>. </a:t>
            </a:r>
            <a:endParaRPr lang="en-US" sz="2400" b="1" smtClean="0">
              <a:solidFill>
                <a:srgbClr val="C00000"/>
              </a:solidFill>
            </a:endParaRPr>
          </a:p>
          <a:p>
            <a:r>
              <a:rPr lang="en-US" sz="2400" smtClean="0"/>
              <a:t>Definition: the </a:t>
            </a:r>
            <a:r>
              <a:rPr lang="en-US" sz="2400"/>
              <a:t>presence of </a:t>
            </a:r>
            <a:r>
              <a:rPr lang="en-US" sz="2400"/>
              <a:t>bacteriuria </a:t>
            </a:r>
            <a:r>
              <a:rPr lang="en-US" sz="2400" smtClean="0"/>
              <a:t>+ </a:t>
            </a:r>
            <a:r>
              <a:rPr lang="en-US" sz="2400"/>
              <a:t>systemic symptoms or signs such as fever, chills, nausea, vomiting and flank </a:t>
            </a:r>
            <a:r>
              <a:rPr lang="en-US" sz="2400"/>
              <a:t>pain</a:t>
            </a:r>
            <a:r>
              <a:rPr lang="en-US" sz="2400" smtClean="0"/>
              <a:t>.</a:t>
            </a:r>
          </a:p>
          <a:p>
            <a:r>
              <a:rPr lang="en-US" sz="2400" b="1"/>
              <a:t>Symptoms of lower tract infection (i.e., frequency and dysuria) may or may not </a:t>
            </a:r>
            <a:r>
              <a:rPr lang="en-US" sz="2400" b="1"/>
              <a:t>be </a:t>
            </a:r>
            <a:r>
              <a:rPr lang="en-US" sz="2400" b="1" smtClean="0"/>
              <a:t>present</a:t>
            </a:r>
          </a:p>
          <a:p>
            <a:r>
              <a:rPr lang="en-US" sz="2400"/>
              <a:t>up to 23 percent of these women have </a:t>
            </a:r>
            <a:r>
              <a:rPr lang="en-US" sz="2400" b="1">
                <a:solidFill>
                  <a:srgbClr val="C00000"/>
                </a:solidFill>
              </a:rPr>
              <a:t>a recurrence during the same pregnancy</a:t>
            </a:r>
            <a:r>
              <a:rPr lang="en-US" sz="2400"/>
              <a:t>.</a:t>
            </a:r>
            <a:endParaRPr lang="en-US" sz="2400" smtClean="0"/>
          </a:p>
          <a:p>
            <a:endParaRPr lang="en-US" sz="2400"/>
          </a:p>
        </p:txBody>
      </p:sp>
    </p:spTree>
    <p:extLst>
      <p:ext uri="{BB962C8B-B14F-4D97-AF65-F5344CB8AC3E}">
        <p14:creationId xmlns:p14="http://schemas.microsoft.com/office/powerpoint/2010/main" val="1176198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t>Causative organisms of acute pyelonephritis</a:t>
            </a:r>
            <a:endParaRPr lang="en-US"/>
          </a:p>
        </p:txBody>
      </p:sp>
      <p:sp>
        <p:nvSpPr>
          <p:cNvPr id="3" name="Content Placeholder 2"/>
          <p:cNvSpPr>
            <a:spLocks noGrp="1"/>
          </p:cNvSpPr>
          <p:nvPr>
            <p:ph idx="1"/>
          </p:nvPr>
        </p:nvSpPr>
        <p:spPr/>
        <p:txBody>
          <a:bodyPr>
            <a:normAutofit/>
          </a:bodyPr>
          <a:lstStyle/>
          <a:p>
            <a:r>
              <a:rPr lang="en-US" sz="2800" b="1" smtClean="0">
                <a:solidFill>
                  <a:srgbClr val="C00000"/>
                </a:solidFill>
              </a:rPr>
              <a:t>E. Coli: The </a:t>
            </a:r>
            <a:r>
              <a:rPr lang="en-US" sz="2800" b="1">
                <a:solidFill>
                  <a:srgbClr val="C00000"/>
                </a:solidFill>
              </a:rPr>
              <a:t>most frequently isolated </a:t>
            </a:r>
            <a:r>
              <a:rPr lang="en-US" sz="2800" b="1">
                <a:solidFill>
                  <a:srgbClr val="C00000"/>
                </a:solidFill>
              </a:rPr>
              <a:t>causative </a:t>
            </a:r>
            <a:r>
              <a:rPr lang="en-US" sz="2800" b="1" smtClean="0">
                <a:solidFill>
                  <a:srgbClr val="C00000"/>
                </a:solidFill>
              </a:rPr>
              <a:t>bacterium </a:t>
            </a:r>
            <a:r>
              <a:rPr lang="en-US" sz="2800" b="1">
                <a:solidFill>
                  <a:srgbClr val="C00000"/>
                </a:solidFill>
              </a:rPr>
              <a:t>(56–85</a:t>
            </a:r>
            <a:r>
              <a:rPr lang="en-US" sz="2800" b="1">
                <a:solidFill>
                  <a:srgbClr val="C00000"/>
                </a:solidFill>
              </a:rPr>
              <a:t>%). </a:t>
            </a:r>
            <a:endParaRPr lang="en-US" sz="2800" b="1" smtClean="0">
              <a:solidFill>
                <a:srgbClr val="C00000"/>
              </a:solidFill>
            </a:endParaRPr>
          </a:p>
          <a:p>
            <a:r>
              <a:rPr lang="en-US" sz="2800" smtClean="0"/>
              <a:t>Other </a:t>
            </a:r>
            <a:r>
              <a:rPr lang="en-US" sz="2800"/>
              <a:t>causative bacteria include </a:t>
            </a:r>
            <a:r>
              <a:rPr lang="en-US" sz="2800" b="1"/>
              <a:t>Enterococcus faecalis, K. pneumoniae, and Proteus mirabilis</a:t>
            </a:r>
          </a:p>
        </p:txBody>
      </p:sp>
    </p:spTree>
    <p:extLst>
      <p:ext uri="{BB962C8B-B14F-4D97-AF65-F5344CB8AC3E}">
        <p14:creationId xmlns:p14="http://schemas.microsoft.com/office/powerpoint/2010/main" val="1051882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Diagnosis of acute pyelonephritis</a:t>
            </a:r>
            <a:endParaRPr lang="en-US"/>
          </a:p>
        </p:txBody>
      </p:sp>
      <p:sp>
        <p:nvSpPr>
          <p:cNvPr id="3" name="Content Placeholder 2"/>
          <p:cNvSpPr>
            <a:spLocks noGrp="1"/>
          </p:cNvSpPr>
          <p:nvPr>
            <p:ph idx="1"/>
          </p:nvPr>
        </p:nvSpPr>
        <p:spPr/>
        <p:txBody>
          <a:bodyPr>
            <a:normAutofit/>
          </a:bodyPr>
          <a:lstStyle/>
          <a:p>
            <a:r>
              <a:rPr lang="en-US" sz="2800" b="1" smtClean="0">
                <a:solidFill>
                  <a:srgbClr val="C00000"/>
                </a:solidFill>
              </a:rPr>
              <a:t>Urine </a:t>
            </a:r>
            <a:r>
              <a:rPr lang="en-US" sz="2800" b="1">
                <a:solidFill>
                  <a:srgbClr val="C00000"/>
                </a:solidFill>
              </a:rPr>
              <a:t>culture</a:t>
            </a:r>
            <a:r>
              <a:rPr lang="en-US" sz="2800"/>
              <a:t> test should be performed if a patient is suspected to have </a:t>
            </a:r>
            <a:r>
              <a:rPr lang="en-US" sz="2800"/>
              <a:t>acute </a:t>
            </a:r>
            <a:r>
              <a:rPr lang="en-US" sz="2800" smtClean="0"/>
              <a:t>pyelonephritis. </a:t>
            </a:r>
          </a:p>
          <a:p>
            <a:r>
              <a:rPr lang="en-US" sz="2800"/>
              <a:t>A positive urine culture is defined as a bacterial count in properly collected clean midstream urine is </a:t>
            </a:r>
            <a:r>
              <a:rPr lang="en-US" sz="2800" b="1"/>
              <a:t>greater than 10</a:t>
            </a:r>
            <a:r>
              <a:rPr lang="en-US" sz="2800" b="1" baseline="30000"/>
              <a:t>5</a:t>
            </a:r>
            <a:r>
              <a:rPr lang="en-US" sz="2800" b="1"/>
              <a:t> colony forming units</a:t>
            </a:r>
            <a:r>
              <a:rPr lang="en-US" sz="2800"/>
              <a:t> (CFU</a:t>
            </a:r>
            <a:r>
              <a:rPr lang="en-US" sz="2800"/>
              <a:t>)/</a:t>
            </a:r>
            <a:r>
              <a:rPr lang="en-US" sz="2800" smtClean="0"/>
              <a:t>mL</a:t>
            </a:r>
          </a:p>
          <a:p>
            <a:r>
              <a:rPr lang="en-US" sz="2800"/>
              <a:t>Using </a:t>
            </a:r>
            <a:r>
              <a:rPr lang="en-US" sz="2800" b="1"/>
              <a:t>bacterial growth of 10</a:t>
            </a:r>
            <a:r>
              <a:rPr lang="en-US" sz="2800" b="1" baseline="30000"/>
              <a:t>4</a:t>
            </a:r>
            <a:r>
              <a:rPr lang="en-US" sz="2800" b="1"/>
              <a:t> CFU/mL</a:t>
            </a:r>
            <a:r>
              <a:rPr lang="en-US" sz="2800"/>
              <a:t> in midstream urine as the diagnostic criteria for bacteriuria based on this observation, 90–95% sensitivity </a:t>
            </a:r>
            <a:r>
              <a:rPr lang="en-US" sz="2800"/>
              <a:t>is </a:t>
            </a:r>
            <a:r>
              <a:rPr lang="en-US" sz="2800" smtClean="0"/>
              <a:t>obtained</a:t>
            </a:r>
            <a:endParaRPr lang="en-US" sz="2800"/>
          </a:p>
        </p:txBody>
      </p:sp>
    </p:spTree>
    <p:extLst>
      <p:ext uri="{BB962C8B-B14F-4D97-AF65-F5344CB8AC3E}">
        <p14:creationId xmlns:p14="http://schemas.microsoft.com/office/powerpoint/2010/main" val="32979178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64615</TotalTime>
  <Words>3586</Words>
  <Application>Microsoft Office PowerPoint</Application>
  <PresentationFormat>Widescreen</PresentationFormat>
  <Paragraphs>248</Paragraphs>
  <Slides>38</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BlinkMacSystemFont</vt:lpstr>
      <vt:lpstr>Calibri</vt:lpstr>
      <vt:lpstr>Century Gothic</vt:lpstr>
      <vt:lpstr>Garamond</vt:lpstr>
      <vt:lpstr>Minion Pro</vt:lpstr>
      <vt:lpstr>Tahoma</vt:lpstr>
      <vt:lpstr>Times New Roman</vt:lpstr>
      <vt:lpstr>Savon</vt:lpstr>
      <vt:lpstr>Pyelonephritis in pregnancy</vt:lpstr>
      <vt:lpstr>Zahra Ahmadinejad Full professor of infectious diseases Tehran university of medical sciences</vt:lpstr>
      <vt:lpstr>References</vt:lpstr>
      <vt:lpstr>Introduction</vt:lpstr>
      <vt:lpstr>Pathogenesis</vt:lpstr>
      <vt:lpstr>Bacteriology</vt:lpstr>
      <vt:lpstr>Pyelonephritis</vt:lpstr>
      <vt:lpstr>Causative organisms of acute pyelonephritis</vt:lpstr>
      <vt:lpstr>Diagnosis of acute pyelonephritis</vt:lpstr>
      <vt:lpstr>Diagnosis of acute pyelonephritis</vt:lpstr>
      <vt:lpstr>Diagnosis of Urinary Tract Infection by Culture </vt:lpstr>
      <vt:lpstr>Acceptable methods for urine collection</vt:lpstr>
      <vt:lpstr>False-negative cultures</vt:lpstr>
      <vt:lpstr>New diagnostic techniques for diagnosis of UTI</vt:lpstr>
      <vt:lpstr>Localization of Site of Infection</vt:lpstr>
      <vt:lpstr>Principles of Antimicrobial Therapy </vt:lpstr>
      <vt:lpstr>Principles of Antimicrobial Therapy </vt:lpstr>
      <vt:lpstr>Principles of Antimicrobial Therapy </vt:lpstr>
      <vt:lpstr>Treatment of Pyelonephritis</vt:lpstr>
      <vt:lpstr>Treatment of Pyelonephritis</vt:lpstr>
      <vt:lpstr>comparing treatment with oral cephalexin to treatment with intravenous cephalothin (90 inpatient pregnant patients with pyelonephritis)</vt:lpstr>
      <vt:lpstr>Comparing standard inpatient, intravenous treatment to outpatient treatment with intramuscular ceftriaxone plus oral cephalexin.</vt:lpstr>
      <vt:lpstr>Treatment of Pyelonephritis (Cont)</vt:lpstr>
      <vt:lpstr>Antimicrobial Resistance among Community-Acquired Uropathogens in Mashhad, Iran</vt:lpstr>
      <vt:lpstr>Characterization of antibiotic resistance and virulence factors of Escherichia colistrains isolated from Iranian inpatients with urinary tract infections</vt:lpstr>
      <vt:lpstr>Treatment of Pyelonephritis (Cont)</vt:lpstr>
      <vt:lpstr>Treatment of Pyelonephritis (Cont)</vt:lpstr>
      <vt:lpstr>Treatment of Pyelonephritis (Cont)</vt:lpstr>
      <vt:lpstr>Treatment of Pyelonephritis (Cont)</vt:lpstr>
      <vt:lpstr>Pyelonephritis related to urinary tract obstruction</vt:lpstr>
      <vt:lpstr>Response to Therapy </vt:lpstr>
      <vt:lpstr>Bacteriologic Cure </vt:lpstr>
      <vt:lpstr>Bacteriologic Persistence </vt:lpstr>
      <vt:lpstr>Bacteriologic Persistence </vt:lpstr>
      <vt:lpstr>Treatment Failure</vt:lpstr>
      <vt:lpstr>Nonantimicrobial Therapy</vt:lpstr>
      <vt:lpstr>Nonantimicrobial Therapy</vt:lpstr>
      <vt:lpstr>Thank you for Your Attention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Pyelonephritis in pregnancy</dc:title>
  <dc:creator>Vahid Ziaee</dc:creator>
  <cp:lastModifiedBy>Vahid Ziaee</cp:lastModifiedBy>
  <cp:revision>53</cp:revision>
  <dcterms:created xsi:type="dcterms:W3CDTF">2022-08-24T06:29:39Z</dcterms:created>
  <dcterms:modified xsi:type="dcterms:W3CDTF">2023-01-03T18:35:18Z</dcterms:modified>
</cp:coreProperties>
</file>