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2" r:id="rId1"/>
  </p:sldMasterIdLst>
  <p:notesMasterIdLst>
    <p:notesMasterId r:id="rId17"/>
  </p:notesMasterIdLst>
  <p:sldIdLst>
    <p:sldId id="256" r:id="rId2"/>
    <p:sldId id="268" r:id="rId3"/>
    <p:sldId id="265" r:id="rId4"/>
    <p:sldId id="266" r:id="rId5"/>
    <p:sldId id="264" r:id="rId6"/>
    <p:sldId id="257" r:id="rId7"/>
    <p:sldId id="258" r:id="rId8"/>
    <p:sldId id="259" r:id="rId9"/>
    <p:sldId id="269" r:id="rId10"/>
    <p:sldId id="263" r:id="rId11"/>
    <p:sldId id="260" r:id="rId12"/>
    <p:sldId id="261" r:id="rId13"/>
    <p:sldId id="262" r:id="rId14"/>
    <p:sldId id="267"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67" d="100"/>
          <a:sy n="67" d="100"/>
        </p:scale>
        <p:origin x="648" y="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CB4CAE-418A-47E1-B9F9-2A00A5635342}" type="datetimeFigureOut">
              <a:rPr lang="en-US" smtClean="0"/>
              <a:t>12/25/2021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DFAAAD-BFFF-47AF-AC09-47CE8E42A89B}" type="slidenum">
              <a:rPr lang="en-US" smtClean="0"/>
              <a:t>‹#›</a:t>
            </a:fld>
            <a:endParaRPr lang="en-US"/>
          </a:p>
        </p:txBody>
      </p:sp>
    </p:spTree>
    <p:extLst>
      <p:ext uri="{BB962C8B-B14F-4D97-AF65-F5344CB8AC3E}">
        <p14:creationId xmlns:p14="http://schemas.microsoft.com/office/powerpoint/2010/main" val="3637419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BF8A6-950E-4348-AA74-FBDC1FEB67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1CE197A-36FB-4590-A821-FCA1376767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B0B88D-85BF-4FA1-9DBB-ACF1216D3701}"/>
              </a:ext>
            </a:extLst>
          </p:cNvPr>
          <p:cNvSpPr>
            <a:spLocks noGrp="1"/>
          </p:cNvSpPr>
          <p:nvPr>
            <p:ph type="dt" sz="half" idx="10"/>
          </p:nvPr>
        </p:nvSpPr>
        <p:spPr/>
        <p:txBody>
          <a:bodyPr/>
          <a:lstStyle/>
          <a:p>
            <a:fld id="{3AC12A1A-A49A-48E3-8311-2E957557B73B}" type="datetimeFigureOut">
              <a:rPr lang="en-US" smtClean="0"/>
              <a:t>12/25/2021</a:t>
            </a:fld>
            <a:endParaRPr lang="en-US"/>
          </a:p>
        </p:txBody>
      </p:sp>
      <p:sp>
        <p:nvSpPr>
          <p:cNvPr id="5" name="Footer Placeholder 4">
            <a:extLst>
              <a:ext uri="{FF2B5EF4-FFF2-40B4-BE49-F238E27FC236}">
                <a16:creationId xmlns:a16="http://schemas.microsoft.com/office/drawing/2014/main" id="{A44FC095-00BA-496F-886F-C8B67DF1FB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55E605-7BD0-4221-BE27-4135DABF5A54}"/>
              </a:ext>
            </a:extLst>
          </p:cNvPr>
          <p:cNvSpPr>
            <a:spLocks noGrp="1"/>
          </p:cNvSpPr>
          <p:nvPr>
            <p:ph type="sldNum" sz="quarter" idx="12"/>
          </p:nvPr>
        </p:nvSpPr>
        <p:spPr/>
        <p:txBody>
          <a:bodyPr/>
          <a:lstStyle/>
          <a:p>
            <a:fld id="{0AEA326E-6099-4C55-BD57-37E342C7F335}" type="slidenum">
              <a:rPr lang="en-US" smtClean="0"/>
              <a:t>‹#›</a:t>
            </a:fld>
            <a:endParaRPr lang="en-US"/>
          </a:p>
        </p:txBody>
      </p:sp>
    </p:spTree>
    <p:extLst>
      <p:ext uri="{BB962C8B-B14F-4D97-AF65-F5344CB8AC3E}">
        <p14:creationId xmlns:p14="http://schemas.microsoft.com/office/powerpoint/2010/main" val="1059812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00C20-76B6-4AA7-AA78-ACF9A213F9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E440AE-0E59-4A57-8D89-CAD68EA918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910AA-E731-47ED-ABBA-359CA1FA3537}"/>
              </a:ext>
            </a:extLst>
          </p:cNvPr>
          <p:cNvSpPr>
            <a:spLocks noGrp="1"/>
          </p:cNvSpPr>
          <p:nvPr>
            <p:ph type="dt" sz="half" idx="10"/>
          </p:nvPr>
        </p:nvSpPr>
        <p:spPr/>
        <p:txBody>
          <a:bodyPr/>
          <a:lstStyle/>
          <a:p>
            <a:fld id="{3AC12A1A-A49A-48E3-8311-2E957557B73B}" type="datetimeFigureOut">
              <a:rPr lang="en-US" smtClean="0"/>
              <a:t>12/25/2021</a:t>
            </a:fld>
            <a:endParaRPr lang="en-US"/>
          </a:p>
        </p:txBody>
      </p:sp>
      <p:sp>
        <p:nvSpPr>
          <p:cNvPr id="5" name="Footer Placeholder 4">
            <a:extLst>
              <a:ext uri="{FF2B5EF4-FFF2-40B4-BE49-F238E27FC236}">
                <a16:creationId xmlns:a16="http://schemas.microsoft.com/office/drawing/2014/main" id="{E2F14D3A-387C-44A0-B086-5716B941DD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8BE385-9FAE-4DC7-8D51-267AB5DBDD7E}"/>
              </a:ext>
            </a:extLst>
          </p:cNvPr>
          <p:cNvSpPr>
            <a:spLocks noGrp="1"/>
          </p:cNvSpPr>
          <p:nvPr>
            <p:ph type="sldNum" sz="quarter" idx="12"/>
          </p:nvPr>
        </p:nvSpPr>
        <p:spPr/>
        <p:txBody>
          <a:bodyPr/>
          <a:lstStyle/>
          <a:p>
            <a:fld id="{0AEA326E-6099-4C55-BD57-37E342C7F335}" type="slidenum">
              <a:rPr lang="en-US" smtClean="0"/>
              <a:t>‹#›</a:t>
            </a:fld>
            <a:endParaRPr lang="en-US"/>
          </a:p>
        </p:txBody>
      </p:sp>
    </p:spTree>
    <p:extLst>
      <p:ext uri="{BB962C8B-B14F-4D97-AF65-F5344CB8AC3E}">
        <p14:creationId xmlns:p14="http://schemas.microsoft.com/office/powerpoint/2010/main" val="431987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D5970F-D818-4336-A6E6-D865740F0B7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B949D4-8496-4603-9E7E-BCB8B5C4FB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107861-8681-430C-820C-1FAFFF627642}"/>
              </a:ext>
            </a:extLst>
          </p:cNvPr>
          <p:cNvSpPr>
            <a:spLocks noGrp="1"/>
          </p:cNvSpPr>
          <p:nvPr>
            <p:ph type="dt" sz="half" idx="10"/>
          </p:nvPr>
        </p:nvSpPr>
        <p:spPr/>
        <p:txBody>
          <a:bodyPr/>
          <a:lstStyle/>
          <a:p>
            <a:fld id="{3AC12A1A-A49A-48E3-8311-2E957557B73B}" type="datetimeFigureOut">
              <a:rPr lang="en-US" smtClean="0"/>
              <a:t>12/25/2021</a:t>
            </a:fld>
            <a:endParaRPr lang="en-US"/>
          </a:p>
        </p:txBody>
      </p:sp>
      <p:sp>
        <p:nvSpPr>
          <p:cNvPr id="5" name="Footer Placeholder 4">
            <a:extLst>
              <a:ext uri="{FF2B5EF4-FFF2-40B4-BE49-F238E27FC236}">
                <a16:creationId xmlns:a16="http://schemas.microsoft.com/office/drawing/2014/main" id="{D8287775-CAF6-4AF6-9A8C-361E3B9004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8C9A-1D23-419F-9DC9-0751EBE2DE9F}"/>
              </a:ext>
            </a:extLst>
          </p:cNvPr>
          <p:cNvSpPr>
            <a:spLocks noGrp="1"/>
          </p:cNvSpPr>
          <p:nvPr>
            <p:ph type="sldNum" sz="quarter" idx="12"/>
          </p:nvPr>
        </p:nvSpPr>
        <p:spPr/>
        <p:txBody>
          <a:bodyPr/>
          <a:lstStyle/>
          <a:p>
            <a:fld id="{0AEA326E-6099-4C55-BD57-37E342C7F335}" type="slidenum">
              <a:rPr lang="en-US" smtClean="0"/>
              <a:t>‹#›</a:t>
            </a:fld>
            <a:endParaRPr lang="en-US"/>
          </a:p>
        </p:txBody>
      </p:sp>
    </p:spTree>
    <p:extLst>
      <p:ext uri="{BB962C8B-B14F-4D97-AF65-F5344CB8AC3E}">
        <p14:creationId xmlns:p14="http://schemas.microsoft.com/office/powerpoint/2010/main" val="854274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368D8-1601-40B9-8359-D1441BB06D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D7A13C-7DBC-4BBA-B630-C174BDF7D3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2EEB4E-3F4E-46CF-8D6B-CC2E8CC8223A}"/>
              </a:ext>
            </a:extLst>
          </p:cNvPr>
          <p:cNvSpPr>
            <a:spLocks noGrp="1"/>
          </p:cNvSpPr>
          <p:nvPr>
            <p:ph type="dt" sz="half" idx="10"/>
          </p:nvPr>
        </p:nvSpPr>
        <p:spPr/>
        <p:txBody>
          <a:bodyPr/>
          <a:lstStyle/>
          <a:p>
            <a:fld id="{3AC12A1A-A49A-48E3-8311-2E957557B73B}" type="datetimeFigureOut">
              <a:rPr lang="en-US" smtClean="0"/>
              <a:t>12/25/2021</a:t>
            </a:fld>
            <a:endParaRPr lang="en-US"/>
          </a:p>
        </p:txBody>
      </p:sp>
      <p:sp>
        <p:nvSpPr>
          <p:cNvPr id="5" name="Footer Placeholder 4">
            <a:extLst>
              <a:ext uri="{FF2B5EF4-FFF2-40B4-BE49-F238E27FC236}">
                <a16:creationId xmlns:a16="http://schemas.microsoft.com/office/drawing/2014/main" id="{B84F3064-737E-437E-A76C-DBCCB4A76A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554082-F8EB-4B99-B257-AAA4DAF7DF6F}"/>
              </a:ext>
            </a:extLst>
          </p:cNvPr>
          <p:cNvSpPr>
            <a:spLocks noGrp="1"/>
          </p:cNvSpPr>
          <p:nvPr>
            <p:ph type="sldNum" sz="quarter" idx="12"/>
          </p:nvPr>
        </p:nvSpPr>
        <p:spPr/>
        <p:txBody>
          <a:bodyPr/>
          <a:lstStyle/>
          <a:p>
            <a:fld id="{0AEA326E-6099-4C55-BD57-37E342C7F335}" type="slidenum">
              <a:rPr lang="en-US" smtClean="0"/>
              <a:t>‹#›</a:t>
            </a:fld>
            <a:endParaRPr lang="en-US"/>
          </a:p>
        </p:txBody>
      </p:sp>
    </p:spTree>
    <p:extLst>
      <p:ext uri="{BB962C8B-B14F-4D97-AF65-F5344CB8AC3E}">
        <p14:creationId xmlns:p14="http://schemas.microsoft.com/office/powerpoint/2010/main" val="3115372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1A280-8C32-4BC5-B161-8DE252BEA3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95753A-E133-4245-9ED1-7CD57F4963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4EAE9A-AAF3-462B-AECF-4A623EE8CC2E}"/>
              </a:ext>
            </a:extLst>
          </p:cNvPr>
          <p:cNvSpPr>
            <a:spLocks noGrp="1"/>
          </p:cNvSpPr>
          <p:nvPr>
            <p:ph type="dt" sz="half" idx="10"/>
          </p:nvPr>
        </p:nvSpPr>
        <p:spPr/>
        <p:txBody>
          <a:bodyPr/>
          <a:lstStyle/>
          <a:p>
            <a:fld id="{3AC12A1A-A49A-48E3-8311-2E957557B73B}" type="datetimeFigureOut">
              <a:rPr lang="en-US" smtClean="0"/>
              <a:t>12/25/2021</a:t>
            </a:fld>
            <a:endParaRPr lang="en-US"/>
          </a:p>
        </p:txBody>
      </p:sp>
      <p:sp>
        <p:nvSpPr>
          <p:cNvPr id="5" name="Footer Placeholder 4">
            <a:extLst>
              <a:ext uri="{FF2B5EF4-FFF2-40B4-BE49-F238E27FC236}">
                <a16:creationId xmlns:a16="http://schemas.microsoft.com/office/drawing/2014/main" id="{7AA893A3-895E-4E28-B969-4EB251B92F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077394-30AA-4F0A-8D4E-30EF09BF4CD7}"/>
              </a:ext>
            </a:extLst>
          </p:cNvPr>
          <p:cNvSpPr>
            <a:spLocks noGrp="1"/>
          </p:cNvSpPr>
          <p:nvPr>
            <p:ph type="sldNum" sz="quarter" idx="12"/>
          </p:nvPr>
        </p:nvSpPr>
        <p:spPr/>
        <p:txBody>
          <a:bodyPr/>
          <a:lstStyle/>
          <a:p>
            <a:fld id="{0AEA326E-6099-4C55-BD57-37E342C7F335}" type="slidenum">
              <a:rPr lang="en-US" smtClean="0"/>
              <a:t>‹#›</a:t>
            </a:fld>
            <a:endParaRPr lang="en-US"/>
          </a:p>
        </p:txBody>
      </p:sp>
    </p:spTree>
    <p:extLst>
      <p:ext uri="{BB962C8B-B14F-4D97-AF65-F5344CB8AC3E}">
        <p14:creationId xmlns:p14="http://schemas.microsoft.com/office/powerpoint/2010/main" val="2773321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04CE2-6198-429F-B4BF-56B7E87158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21EDB9-1F52-4B30-A5C9-66EC471B70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6290FD-5055-4D87-91D6-463302569B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0D7754-2118-40D3-9E72-44A3981391C2}"/>
              </a:ext>
            </a:extLst>
          </p:cNvPr>
          <p:cNvSpPr>
            <a:spLocks noGrp="1"/>
          </p:cNvSpPr>
          <p:nvPr>
            <p:ph type="dt" sz="half" idx="10"/>
          </p:nvPr>
        </p:nvSpPr>
        <p:spPr/>
        <p:txBody>
          <a:bodyPr/>
          <a:lstStyle/>
          <a:p>
            <a:fld id="{3AC12A1A-A49A-48E3-8311-2E957557B73B}" type="datetimeFigureOut">
              <a:rPr lang="en-US" smtClean="0"/>
              <a:t>12/25/2021</a:t>
            </a:fld>
            <a:endParaRPr lang="en-US"/>
          </a:p>
        </p:txBody>
      </p:sp>
      <p:sp>
        <p:nvSpPr>
          <p:cNvPr id="6" name="Footer Placeholder 5">
            <a:extLst>
              <a:ext uri="{FF2B5EF4-FFF2-40B4-BE49-F238E27FC236}">
                <a16:creationId xmlns:a16="http://schemas.microsoft.com/office/drawing/2014/main" id="{EC4E8E1E-2370-4DA9-AA5F-A155FB80CE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0792A7-E5D5-4A0C-8B12-8DA3350EEC59}"/>
              </a:ext>
            </a:extLst>
          </p:cNvPr>
          <p:cNvSpPr>
            <a:spLocks noGrp="1"/>
          </p:cNvSpPr>
          <p:nvPr>
            <p:ph type="sldNum" sz="quarter" idx="12"/>
          </p:nvPr>
        </p:nvSpPr>
        <p:spPr/>
        <p:txBody>
          <a:bodyPr/>
          <a:lstStyle/>
          <a:p>
            <a:fld id="{0AEA326E-6099-4C55-BD57-37E342C7F335}" type="slidenum">
              <a:rPr lang="en-US" smtClean="0"/>
              <a:t>‹#›</a:t>
            </a:fld>
            <a:endParaRPr lang="en-US"/>
          </a:p>
        </p:txBody>
      </p:sp>
    </p:spTree>
    <p:extLst>
      <p:ext uri="{BB962C8B-B14F-4D97-AF65-F5344CB8AC3E}">
        <p14:creationId xmlns:p14="http://schemas.microsoft.com/office/powerpoint/2010/main" val="2857930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A8F10-8383-446F-A17E-1927655EF48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47C003-210C-4AC5-934F-9BDC1D5983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A60BA4-3EB5-4BEE-B377-DE27585AD11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4C8493-44C3-4F68-ACA1-67064FB0B2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D5F929-C9C0-4943-A753-9300C71C4A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529AFB-1767-4CCF-88D5-7A1382751BA0}"/>
              </a:ext>
            </a:extLst>
          </p:cNvPr>
          <p:cNvSpPr>
            <a:spLocks noGrp="1"/>
          </p:cNvSpPr>
          <p:nvPr>
            <p:ph type="dt" sz="half" idx="10"/>
          </p:nvPr>
        </p:nvSpPr>
        <p:spPr/>
        <p:txBody>
          <a:bodyPr/>
          <a:lstStyle/>
          <a:p>
            <a:fld id="{3AC12A1A-A49A-48E3-8311-2E957557B73B}" type="datetimeFigureOut">
              <a:rPr lang="en-US" smtClean="0"/>
              <a:t>12/25/2021</a:t>
            </a:fld>
            <a:endParaRPr lang="en-US"/>
          </a:p>
        </p:txBody>
      </p:sp>
      <p:sp>
        <p:nvSpPr>
          <p:cNvPr id="8" name="Footer Placeholder 7">
            <a:extLst>
              <a:ext uri="{FF2B5EF4-FFF2-40B4-BE49-F238E27FC236}">
                <a16:creationId xmlns:a16="http://schemas.microsoft.com/office/drawing/2014/main" id="{A8D5943D-F466-4285-8853-B4BEE60C4AF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FFEC3BD-389C-420C-82FE-833DCD6F0820}"/>
              </a:ext>
            </a:extLst>
          </p:cNvPr>
          <p:cNvSpPr>
            <a:spLocks noGrp="1"/>
          </p:cNvSpPr>
          <p:nvPr>
            <p:ph type="sldNum" sz="quarter" idx="12"/>
          </p:nvPr>
        </p:nvSpPr>
        <p:spPr/>
        <p:txBody>
          <a:bodyPr/>
          <a:lstStyle/>
          <a:p>
            <a:fld id="{0AEA326E-6099-4C55-BD57-37E342C7F335}" type="slidenum">
              <a:rPr lang="en-US" smtClean="0"/>
              <a:t>‹#›</a:t>
            </a:fld>
            <a:endParaRPr lang="en-US"/>
          </a:p>
        </p:txBody>
      </p:sp>
    </p:spTree>
    <p:extLst>
      <p:ext uri="{BB962C8B-B14F-4D97-AF65-F5344CB8AC3E}">
        <p14:creationId xmlns:p14="http://schemas.microsoft.com/office/powerpoint/2010/main" val="3396949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6D3F1-7204-4F2E-AC91-2DDA7744FA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4185E9-2FF7-4BC2-8AD8-4AEEA7BEAC9C}"/>
              </a:ext>
            </a:extLst>
          </p:cNvPr>
          <p:cNvSpPr>
            <a:spLocks noGrp="1"/>
          </p:cNvSpPr>
          <p:nvPr>
            <p:ph type="dt" sz="half" idx="10"/>
          </p:nvPr>
        </p:nvSpPr>
        <p:spPr/>
        <p:txBody>
          <a:bodyPr/>
          <a:lstStyle/>
          <a:p>
            <a:fld id="{3AC12A1A-A49A-48E3-8311-2E957557B73B}" type="datetimeFigureOut">
              <a:rPr lang="en-US" smtClean="0"/>
              <a:t>12/25/2021</a:t>
            </a:fld>
            <a:endParaRPr lang="en-US"/>
          </a:p>
        </p:txBody>
      </p:sp>
      <p:sp>
        <p:nvSpPr>
          <p:cNvPr id="4" name="Footer Placeholder 3">
            <a:extLst>
              <a:ext uri="{FF2B5EF4-FFF2-40B4-BE49-F238E27FC236}">
                <a16:creationId xmlns:a16="http://schemas.microsoft.com/office/drawing/2014/main" id="{29547D51-EA3D-4FE7-9BEA-CC2F97821EB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60C1E45-F06A-4DEE-AC49-6D5D3C2F7306}"/>
              </a:ext>
            </a:extLst>
          </p:cNvPr>
          <p:cNvSpPr>
            <a:spLocks noGrp="1"/>
          </p:cNvSpPr>
          <p:nvPr>
            <p:ph type="sldNum" sz="quarter" idx="12"/>
          </p:nvPr>
        </p:nvSpPr>
        <p:spPr/>
        <p:txBody>
          <a:bodyPr/>
          <a:lstStyle/>
          <a:p>
            <a:fld id="{0AEA326E-6099-4C55-BD57-37E342C7F335}" type="slidenum">
              <a:rPr lang="en-US" smtClean="0"/>
              <a:t>‹#›</a:t>
            </a:fld>
            <a:endParaRPr lang="en-US"/>
          </a:p>
        </p:txBody>
      </p:sp>
    </p:spTree>
    <p:extLst>
      <p:ext uri="{BB962C8B-B14F-4D97-AF65-F5344CB8AC3E}">
        <p14:creationId xmlns:p14="http://schemas.microsoft.com/office/powerpoint/2010/main" val="1856060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86FC1A-7504-4E54-8D56-746DE67482B5}"/>
              </a:ext>
            </a:extLst>
          </p:cNvPr>
          <p:cNvSpPr>
            <a:spLocks noGrp="1"/>
          </p:cNvSpPr>
          <p:nvPr>
            <p:ph type="dt" sz="half" idx="10"/>
          </p:nvPr>
        </p:nvSpPr>
        <p:spPr/>
        <p:txBody>
          <a:bodyPr/>
          <a:lstStyle/>
          <a:p>
            <a:fld id="{3AC12A1A-A49A-48E3-8311-2E957557B73B}" type="datetimeFigureOut">
              <a:rPr lang="en-US" smtClean="0"/>
              <a:t>12/25/2021</a:t>
            </a:fld>
            <a:endParaRPr lang="en-US"/>
          </a:p>
        </p:txBody>
      </p:sp>
      <p:sp>
        <p:nvSpPr>
          <p:cNvPr id="3" name="Footer Placeholder 2">
            <a:extLst>
              <a:ext uri="{FF2B5EF4-FFF2-40B4-BE49-F238E27FC236}">
                <a16:creationId xmlns:a16="http://schemas.microsoft.com/office/drawing/2014/main" id="{D2779A83-381F-4196-9AF4-20C8451DB0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2B2327-B33F-460D-8252-ED2A799A3162}"/>
              </a:ext>
            </a:extLst>
          </p:cNvPr>
          <p:cNvSpPr>
            <a:spLocks noGrp="1"/>
          </p:cNvSpPr>
          <p:nvPr>
            <p:ph type="sldNum" sz="quarter" idx="12"/>
          </p:nvPr>
        </p:nvSpPr>
        <p:spPr/>
        <p:txBody>
          <a:bodyPr/>
          <a:lstStyle/>
          <a:p>
            <a:fld id="{0AEA326E-6099-4C55-BD57-37E342C7F335}" type="slidenum">
              <a:rPr lang="en-US" smtClean="0"/>
              <a:t>‹#›</a:t>
            </a:fld>
            <a:endParaRPr lang="en-US"/>
          </a:p>
        </p:txBody>
      </p:sp>
    </p:spTree>
    <p:extLst>
      <p:ext uri="{BB962C8B-B14F-4D97-AF65-F5344CB8AC3E}">
        <p14:creationId xmlns:p14="http://schemas.microsoft.com/office/powerpoint/2010/main" val="222573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4F4D7-76C2-42E0-9E34-D12C0A0B5D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EACBE42-C915-4002-8448-BF415EE4C3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2537707-D21D-47B8-A491-CDC1852FAB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C2AF62-7474-4B7F-A208-FEFA78AA3332}"/>
              </a:ext>
            </a:extLst>
          </p:cNvPr>
          <p:cNvSpPr>
            <a:spLocks noGrp="1"/>
          </p:cNvSpPr>
          <p:nvPr>
            <p:ph type="dt" sz="half" idx="10"/>
          </p:nvPr>
        </p:nvSpPr>
        <p:spPr/>
        <p:txBody>
          <a:bodyPr/>
          <a:lstStyle/>
          <a:p>
            <a:fld id="{3AC12A1A-A49A-48E3-8311-2E957557B73B}" type="datetimeFigureOut">
              <a:rPr lang="en-US" smtClean="0"/>
              <a:t>12/25/2021</a:t>
            </a:fld>
            <a:endParaRPr lang="en-US"/>
          </a:p>
        </p:txBody>
      </p:sp>
      <p:sp>
        <p:nvSpPr>
          <p:cNvPr id="6" name="Footer Placeholder 5">
            <a:extLst>
              <a:ext uri="{FF2B5EF4-FFF2-40B4-BE49-F238E27FC236}">
                <a16:creationId xmlns:a16="http://schemas.microsoft.com/office/drawing/2014/main" id="{A463C9D6-DBC6-4046-B5A2-5CD3E2DF12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4592EC-5895-4AE0-B78E-FF4B1BE0D731}"/>
              </a:ext>
            </a:extLst>
          </p:cNvPr>
          <p:cNvSpPr>
            <a:spLocks noGrp="1"/>
          </p:cNvSpPr>
          <p:nvPr>
            <p:ph type="sldNum" sz="quarter" idx="12"/>
          </p:nvPr>
        </p:nvSpPr>
        <p:spPr/>
        <p:txBody>
          <a:bodyPr/>
          <a:lstStyle/>
          <a:p>
            <a:fld id="{0AEA326E-6099-4C55-BD57-37E342C7F335}" type="slidenum">
              <a:rPr lang="en-US" smtClean="0"/>
              <a:t>‹#›</a:t>
            </a:fld>
            <a:endParaRPr lang="en-US"/>
          </a:p>
        </p:txBody>
      </p:sp>
    </p:spTree>
    <p:extLst>
      <p:ext uri="{BB962C8B-B14F-4D97-AF65-F5344CB8AC3E}">
        <p14:creationId xmlns:p14="http://schemas.microsoft.com/office/powerpoint/2010/main" val="1627309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32C13-8F64-4FE4-9E1D-4C435F96B1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F146DAE-66EF-4941-ACD4-75EEEA1037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FEA6FA-F182-4E75-BC38-63D07DD4A1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6CE9B1-1FBE-4F0F-BA84-C58B31C6C4F3}"/>
              </a:ext>
            </a:extLst>
          </p:cNvPr>
          <p:cNvSpPr>
            <a:spLocks noGrp="1"/>
          </p:cNvSpPr>
          <p:nvPr>
            <p:ph type="dt" sz="half" idx="10"/>
          </p:nvPr>
        </p:nvSpPr>
        <p:spPr/>
        <p:txBody>
          <a:bodyPr/>
          <a:lstStyle/>
          <a:p>
            <a:fld id="{3AC12A1A-A49A-48E3-8311-2E957557B73B}" type="datetimeFigureOut">
              <a:rPr lang="en-US" smtClean="0"/>
              <a:t>12/25/2021</a:t>
            </a:fld>
            <a:endParaRPr lang="en-US"/>
          </a:p>
        </p:txBody>
      </p:sp>
      <p:sp>
        <p:nvSpPr>
          <p:cNvPr id="6" name="Footer Placeholder 5">
            <a:extLst>
              <a:ext uri="{FF2B5EF4-FFF2-40B4-BE49-F238E27FC236}">
                <a16:creationId xmlns:a16="http://schemas.microsoft.com/office/drawing/2014/main" id="{E11EB7FB-9C24-4AA4-AAA2-43F00A5275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B2210C-8270-4BC3-AD8E-310AFE10B497}"/>
              </a:ext>
            </a:extLst>
          </p:cNvPr>
          <p:cNvSpPr>
            <a:spLocks noGrp="1"/>
          </p:cNvSpPr>
          <p:nvPr>
            <p:ph type="sldNum" sz="quarter" idx="12"/>
          </p:nvPr>
        </p:nvSpPr>
        <p:spPr/>
        <p:txBody>
          <a:bodyPr/>
          <a:lstStyle/>
          <a:p>
            <a:fld id="{0AEA326E-6099-4C55-BD57-37E342C7F335}" type="slidenum">
              <a:rPr lang="en-US" smtClean="0"/>
              <a:t>‹#›</a:t>
            </a:fld>
            <a:endParaRPr lang="en-US"/>
          </a:p>
        </p:txBody>
      </p:sp>
    </p:spTree>
    <p:extLst>
      <p:ext uri="{BB962C8B-B14F-4D97-AF65-F5344CB8AC3E}">
        <p14:creationId xmlns:p14="http://schemas.microsoft.com/office/powerpoint/2010/main" val="741860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419D38-6259-453F-A7B4-CD8D8DBDCC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191F4D-FDB8-48B5-8351-B2BD420BA0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39541E-ECA2-4684-A757-164CF787C4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C12A1A-A49A-48E3-8311-2E957557B73B}" type="datetimeFigureOut">
              <a:rPr lang="en-US" smtClean="0"/>
              <a:t>12/25/2021</a:t>
            </a:fld>
            <a:endParaRPr lang="en-US"/>
          </a:p>
        </p:txBody>
      </p:sp>
      <p:sp>
        <p:nvSpPr>
          <p:cNvPr id="5" name="Footer Placeholder 4">
            <a:extLst>
              <a:ext uri="{FF2B5EF4-FFF2-40B4-BE49-F238E27FC236}">
                <a16:creationId xmlns:a16="http://schemas.microsoft.com/office/drawing/2014/main" id="{F55A637D-54B5-47C3-98A3-35F8D86A2E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DAB4F77-CDFF-454A-AE57-E1C3D2F492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EA326E-6099-4C55-BD57-37E342C7F335}" type="slidenum">
              <a:rPr lang="en-US" smtClean="0"/>
              <a:t>‹#›</a:t>
            </a:fld>
            <a:endParaRPr lang="en-US"/>
          </a:p>
        </p:txBody>
      </p:sp>
    </p:spTree>
    <p:extLst>
      <p:ext uri="{BB962C8B-B14F-4D97-AF65-F5344CB8AC3E}">
        <p14:creationId xmlns:p14="http://schemas.microsoft.com/office/powerpoint/2010/main" val="2341564631"/>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794EF-6856-4242-A5D0-59FED7C1C713}"/>
              </a:ext>
            </a:extLst>
          </p:cNvPr>
          <p:cNvSpPr>
            <a:spLocks noGrp="1"/>
          </p:cNvSpPr>
          <p:nvPr>
            <p:ph type="ctrTitle"/>
          </p:nvPr>
        </p:nvSpPr>
        <p:spPr/>
        <p:txBody>
          <a:bodyPr>
            <a:normAutofit fontScale="90000"/>
          </a:bodyPr>
          <a:lstStyle/>
          <a:p>
            <a:br>
              <a:rPr lang="en-US" dirty="0"/>
            </a:br>
            <a:r>
              <a:rPr lang="en-US" dirty="0"/>
              <a:t>Prepartum Hypoxic-Ischemic</a:t>
            </a:r>
            <a:br>
              <a:rPr lang="en-US" dirty="0"/>
            </a:br>
            <a:r>
              <a:rPr lang="en-US" dirty="0"/>
              <a:t>Encephalopathy</a:t>
            </a:r>
          </a:p>
        </p:txBody>
      </p:sp>
      <p:sp>
        <p:nvSpPr>
          <p:cNvPr id="3" name="Subtitle 2">
            <a:extLst>
              <a:ext uri="{FF2B5EF4-FFF2-40B4-BE49-F238E27FC236}">
                <a16:creationId xmlns:a16="http://schemas.microsoft.com/office/drawing/2014/main" id="{A86ECD3D-9C5C-4025-ABE7-2B6DDEAB6BB3}"/>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294505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C6BD28-F2C6-4E5D-9CEB-70E37E2C833D}"/>
              </a:ext>
            </a:extLst>
          </p:cNvPr>
          <p:cNvSpPr>
            <a:spLocks noGrp="1"/>
          </p:cNvSpPr>
          <p:nvPr>
            <p:ph idx="1"/>
          </p:nvPr>
        </p:nvSpPr>
        <p:spPr>
          <a:xfrm>
            <a:off x="838200" y="1485900"/>
            <a:ext cx="10515600" cy="4691063"/>
          </a:xfrm>
        </p:spPr>
        <p:txBody>
          <a:bodyPr/>
          <a:lstStyle/>
          <a:p>
            <a:r>
              <a:rPr lang="en-US" dirty="0"/>
              <a:t>persistent monitoring fetal heart rate </a:t>
            </a:r>
          </a:p>
          <a:p>
            <a:pPr lvl="1"/>
            <a:r>
              <a:rPr lang="en-US" dirty="0"/>
              <a:t>Increase Cesarean Section rate </a:t>
            </a:r>
            <a:endParaRPr lang="fa-IR" dirty="0"/>
          </a:p>
          <a:p>
            <a:pPr lvl="1"/>
            <a:r>
              <a:rPr lang="en-US" dirty="0"/>
              <a:t>No Reduction in CP</a:t>
            </a:r>
          </a:p>
          <a:p>
            <a:r>
              <a:rPr lang="en-US" dirty="0"/>
              <a:t>Low Apgar score</a:t>
            </a:r>
          </a:p>
          <a:p>
            <a:pPr lvl="1"/>
            <a:r>
              <a:rPr lang="en-US" dirty="0"/>
              <a:t>&lt; 3 in minute 5 </a:t>
            </a:r>
          </a:p>
          <a:p>
            <a:pPr lvl="1"/>
            <a:r>
              <a:rPr lang="en-US" dirty="0"/>
              <a:t>Increase death neonate </a:t>
            </a:r>
          </a:p>
          <a:p>
            <a:pPr lvl="1"/>
            <a:r>
              <a:rPr lang="en-US" dirty="0"/>
              <a:t>Sequels neurologic</a:t>
            </a:r>
          </a:p>
        </p:txBody>
      </p:sp>
    </p:spTree>
    <p:extLst>
      <p:ext uri="{BB962C8B-B14F-4D97-AF65-F5344CB8AC3E}">
        <p14:creationId xmlns:p14="http://schemas.microsoft.com/office/powerpoint/2010/main" val="1966756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74AEC-1910-4EFD-B822-8025888AD8DE}"/>
              </a:ext>
            </a:extLst>
          </p:cNvPr>
          <p:cNvSpPr>
            <a:spLocks noGrp="1"/>
          </p:cNvSpPr>
          <p:nvPr>
            <p:ph type="title"/>
          </p:nvPr>
        </p:nvSpPr>
        <p:spPr>
          <a:xfrm>
            <a:off x="685800" y="204786"/>
            <a:ext cx="10906125" cy="1325563"/>
          </a:xfrm>
        </p:spPr>
        <p:txBody>
          <a:bodyPr/>
          <a:lstStyle/>
          <a:p>
            <a:pPr algn="ctr"/>
            <a:r>
              <a:rPr lang="en-US" dirty="0">
                <a:cs typeface="B Nazanin" panose="00000400000000000000" pitchFamily="2" charset="-78"/>
              </a:rPr>
              <a:t>Examination of the infant with encephalopathy</a:t>
            </a:r>
          </a:p>
        </p:txBody>
      </p:sp>
      <p:sp>
        <p:nvSpPr>
          <p:cNvPr id="3" name="Content Placeholder 2">
            <a:extLst>
              <a:ext uri="{FF2B5EF4-FFF2-40B4-BE49-F238E27FC236}">
                <a16:creationId xmlns:a16="http://schemas.microsoft.com/office/drawing/2014/main" id="{61CBADC3-E665-4910-990D-244453A54CE6}"/>
              </a:ext>
            </a:extLst>
          </p:cNvPr>
          <p:cNvSpPr>
            <a:spLocks noGrp="1"/>
          </p:cNvSpPr>
          <p:nvPr>
            <p:ph idx="1"/>
          </p:nvPr>
        </p:nvSpPr>
        <p:spPr>
          <a:xfrm>
            <a:off x="838200" y="1530349"/>
            <a:ext cx="10515600" cy="4856163"/>
          </a:xfrm>
        </p:spPr>
        <p:txBody>
          <a:bodyPr>
            <a:normAutofit lnSpcReduction="10000"/>
          </a:bodyPr>
          <a:lstStyle/>
          <a:p>
            <a:r>
              <a:rPr lang="en-US" dirty="0"/>
              <a:t>History</a:t>
            </a:r>
          </a:p>
          <a:p>
            <a:pPr lvl="1"/>
            <a:r>
              <a:rPr lang="en-US" dirty="0"/>
              <a:t>Preconception factor</a:t>
            </a:r>
          </a:p>
          <a:p>
            <a:pPr lvl="1"/>
            <a:r>
              <a:rPr lang="en-US" dirty="0"/>
              <a:t>Familial history </a:t>
            </a:r>
          </a:p>
          <a:p>
            <a:pPr lvl="1"/>
            <a:r>
              <a:rPr lang="en-US" dirty="0"/>
              <a:t>Neurologic disease</a:t>
            </a:r>
          </a:p>
          <a:p>
            <a:pPr lvl="1"/>
            <a:r>
              <a:rPr lang="en-US" dirty="0"/>
              <a:t>Infertility treatment </a:t>
            </a:r>
          </a:p>
          <a:p>
            <a:pPr lvl="1"/>
            <a:r>
              <a:rPr lang="en-US" dirty="0"/>
              <a:t>Maternal thyroid disease</a:t>
            </a:r>
          </a:p>
          <a:p>
            <a:pPr marL="457200" lvl="1" indent="0">
              <a:buNone/>
            </a:pPr>
            <a:endParaRPr lang="en-US" dirty="0"/>
          </a:p>
          <a:p>
            <a:r>
              <a:rPr lang="en-US" dirty="0"/>
              <a:t>Obstetric factor</a:t>
            </a:r>
          </a:p>
          <a:p>
            <a:pPr lvl="1"/>
            <a:r>
              <a:rPr lang="en-US" dirty="0"/>
              <a:t>Severe preeclampsia</a:t>
            </a:r>
          </a:p>
          <a:p>
            <a:pPr lvl="1"/>
            <a:r>
              <a:rPr lang="en-US" dirty="0"/>
              <a:t>Postdate</a:t>
            </a:r>
          </a:p>
          <a:p>
            <a:pPr lvl="1"/>
            <a:r>
              <a:rPr lang="en-US" dirty="0"/>
              <a:t>Abnormal appearance placenta(thrombosis, </a:t>
            </a:r>
            <a:r>
              <a:rPr lang="en-US" dirty="0" err="1"/>
              <a:t>malperfusion</a:t>
            </a:r>
            <a:r>
              <a:rPr lang="en-US" dirty="0"/>
              <a:t>, inflammation)</a:t>
            </a:r>
          </a:p>
          <a:p>
            <a:pPr lvl="1"/>
            <a:r>
              <a:rPr lang="en-US" dirty="0"/>
              <a:t>IUGR</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739942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983C3-B3ED-43AE-9BA3-F1DEFC3957E0}"/>
              </a:ext>
            </a:extLst>
          </p:cNvPr>
          <p:cNvSpPr>
            <a:spLocks noGrp="1"/>
          </p:cNvSpPr>
          <p:nvPr>
            <p:ph type="title"/>
          </p:nvPr>
        </p:nvSpPr>
        <p:spPr/>
        <p:txBody>
          <a:bodyPr/>
          <a:lstStyle/>
          <a:p>
            <a:pPr algn="ctr"/>
            <a:r>
              <a:rPr lang="en-US" dirty="0"/>
              <a:t>Sudden obstetric events</a:t>
            </a:r>
          </a:p>
        </p:txBody>
      </p:sp>
      <p:sp>
        <p:nvSpPr>
          <p:cNvPr id="3" name="Content Placeholder 2">
            <a:extLst>
              <a:ext uri="{FF2B5EF4-FFF2-40B4-BE49-F238E27FC236}">
                <a16:creationId xmlns:a16="http://schemas.microsoft.com/office/drawing/2014/main" id="{F77420EB-5D8C-4531-818F-52364D7243E0}"/>
              </a:ext>
            </a:extLst>
          </p:cNvPr>
          <p:cNvSpPr>
            <a:spLocks noGrp="1"/>
          </p:cNvSpPr>
          <p:nvPr>
            <p:ph idx="1"/>
          </p:nvPr>
        </p:nvSpPr>
        <p:spPr/>
        <p:txBody>
          <a:bodyPr/>
          <a:lstStyle/>
          <a:p>
            <a:r>
              <a:rPr lang="en-US" dirty="0"/>
              <a:t>Rupture uterine</a:t>
            </a:r>
          </a:p>
          <a:p>
            <a:r>
              <a:rPr lang="en-US" dirty="0"/>
              <a:t>Abruption placenta</a:t>
            </a:r>
          </a:p>
          <a:p>
            <a:r>
              <a:rPr lang="en-US" dirty="0"/>
              <a:t>Cord prolapse</a:t>
            </a:r>
          </a:p>
          <a:p>
            <a:r>
              <a:rPr lang="en-US" dirty="0"/>
              <a:t>Amniotic fluid embolism</a:t>
            </a:r>
          </a:p>
          <a:p>
            <a:endParaRPr lang="en-US" dirty="0"/>
          </a:p>
          <a:p>
            <a:pPr>
              <a:buFont typeface="Wingdings" panose="05000000000000000000" pitchFamily="2" charset="2"/>
              <a:buChar char="v"/>
            </a:pPr>
            <a:r>
              <a:rPr lang="en-US" dirty="0">
                <a:solidFill>
                  <a:srgbClr val="FF0000"/>
                </a:solidFill>
              </a:rPr>
              <a:t>Result in 6% death &amp; 12% HIE</a:t>
            </a:r>
          </a:p>
        </p:txBody>
      </p:sp>
    </p:spTree>
    <p:extLst>
      <p:ext uri="{BB962C8B-B14F-4D97-AF65-F5344CB8AC3E}">
        <p14:creationId xmlns:p14="http://schemas.microsoft.com/office/powerpoint/2010/main" val="1125491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85E9E-A359-49C1-B6B4-1A125F7F49F8}"/>
              </a:ext>
            </a:extLst>
          </p:cNvPr>
          <p:cNvSpPr>
            <a:spLocks noGrp="1"/>
          </p:cNvSpPr>
          <p:nvPr>
            <p:ph type="title"/>
          </p:nvPr>
        </p:nvSpPr>
        <p:spPr>
          <a:xfrm>
            <a:off x="838200" y="107950"/>
            <a:ext cx="10515600" cy="1325563"/>
          </a:xfrm>
        </p:spPr>
        <p:txBody>
          <a:bodyPr/>
          <a:lstStyle/>
          <a:p>
            <a:pPr algn="ctr"/>
            <a:r>
              <a:rPr lang="en-US" dirty="0"/>
              <a:t>Prepartum HIE predictor</a:t>
            </a:r>
          </a:p>
        </p:txBody>
      </p:sp>
      <p:sp>
        <p:nvSpPr>
          <p:cNvPr id="3" name="Content Placeholder 2">
            <a:extLst>
              <a:ext uri="{FF2B5EF4-FFF2-40B4-BE49-F238E27FC236}">
                <a16:creationId xmlns:a16="http://schemas.microsoft.com/office/drawing/2014/main" id="{F418613E-91BA-4107-A7A6-713D63C18FC7}"/>
              </a:ext>
            </a:extLst>
          </p:cNvPr>
          <p:cNvSpPr>
            <a:spLocks noGrp="1"/>
          </p:cNvSpPr>
          <p:nvPr>
            <p:ph idx="1"/>
          </p:nvPr>
        </p:nvSpPr>
        <p:spPr>
          <a:xfrm>
            <a:off x="471483" y="1365244"/>
            <a:ext cx="5162553" cy="4975226"/>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r>
              <a:rPr lang="en-US" dirty="0"/>
              <a:t>Genetic abnormal (PF abnormality)</a:t>
            </a:r>
          </a:p>
          <a:p>
            <a:pPr lvl="1"/>
            <a:r>
              <a:rPr lang="en-US" dirty="0"/>
              <a:t>CHD </a:t>
            </a:r>
            <a:r>
              <a:rPr lang="en-US" dirty="0">
                <a:latin typeface="Arial" panose="020B0604020202020204" pitchFamily="34" charset="0"/>
                <a:cs typeface="Arial" panose="020B0604020202020204" pitchFamily="34" charset="0"/>
              </a:rPr>
              <a:t>→ </a:t>
            </a:r>
            <a:r>
              <a:rPr lang="en-US" dirty="0"/>
              <a:t>microcephaly</a:t>
            </a:r>
          </a:p>
          <a:p>
            <a:r>
              <a:rPr lang="en-US" dirty="0"/>
              <a:t>Weight &lt; 2000 </a:t>
            </a:r>
            <a:r>
              <a:rPr lang="en-US" baseline="30000" dirty="0"/>
              <a:t>gr</a:t>
            </a:r>
          </a:p>
          <a:p>
            <a:r>
              <a:rPr lang="en-US" dirty="0"/>
              <a:t>Perinatal infection</a:t>
            </a:r>
          </a:p>
          <a:p>
            <a:r>
              <a:rPr lang="en-US" dirty="0"/>
              <a:t>Fetal anemia</a:t>
            </a:r>
          </a:p>
          <a:p>
            <a:r>
              <a:rPr lang="en-US" dirty="0"/>
              <a:t>TTTS</a:t>
            </a:r>
          </a:p>
          <a:p>
            <a:r>
              <a:rPr lang="en-US" dirty="0"/>
              <a:t>Fetal alcohol syndrome</a:t>
            </a:r>
          </a:p>
          <a:p>
            <a:r>
              <a:rPr lang="en-US" dirty="0"/>
              <a:t>Postdate</a:t>
            </a:r>
          </a:p>
          <a:p>
            <a:r>
              <a:rPr lang="en-US" dirty="0"/>
              <a:t>IUGR</a:t>
            </a:r>
          </a:p>
          <a:p>
            <a:r>
              <a:rPr lang="en-US" dirty="0"/>
              <a:t>Boy &gt; Girl</a:t>
            </a:r>
          </a:p>
          <a:p>
            <a:r>
              <a:rPr lang="en-US" dirty="0"/>
              <a:t>GA </a:t>
            </a:r>
          </a:p>
          <a:p>
            <a:endParaRPr lang="en-US" dirty="0"/>
          </a:p>
        </p:txBody>
      </p:sp>
      <p:sp>
        <p:nvSpPr>
          <p:cNvPr id="4" name="Content Placeholder 2">
            <a:extLst>
              <a:ext uri="{FF2B5EF4-FFF2-40B4-BE49-F238E27FC236}">
                <a16:creationId xmlns:a16="http://schemas.microsoft.com/office/drawing/2014/main" id="{B102E128-258D-4C0D-8155-909E63EB9987}"/>
              </a:ext>
            </a:extLst>
          </p:cNvPr>
          <p:cNvSpPr txBox="1">
            <a:spLocks/>
          </p:cNvSpPr>
          <p:nvPr/>
        </p:nvSpPr>
        <p:spPr>
          <a:xfrm>
            <a:off x="6353177" y="1374770"/>
            <a:ext cx="5329235" cy="4975225"/>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Maternal diabetes</a:t>
            </a:r>
          </a:p>
          <a:p>
            <a:r>
              <a:rPr lang="en-US" dirty="0"/>
              <a:t>Age &gt; 35 years</a:t>
            </a:r>
          </a:p>
          <a:p>
            <a:r>
              <a:rPr lang="en-US" dirty="0"/>
              <a:t>Parity (17% reduction)</a:t>
            </a:r>
          </a:p>
          <a:p>
            <a:r>
              <a:rPr lang="en-US" dirty="0"/>
              <a:t>Economic poverty</a:t>
            </a:r>
          </a:p>
          <a:p>
            <a:r>
              <a:rPr lang="en-US" dirty="0"/>
              <a:t>Not access to healthcare</a:t>
            </a:r>
            <a:endParaRPr lang="fa-IR" dirty="0"/>
          </a:p>
          <a:p>
            <a:r>
              <a:rPr lang="en-US" dirty="0"/>
              <a:t>Neurologic disease</a:t>
            </a:r>
          </a:p>
          <a:p>
            <a:r>
              <a:rPr lang="en-US" dirty="0"/>
              <a:t>treatment infertility (4 times)</a:t>
            </a:r>
          </a:p>
          <a:p>
            <a:r>
              <a:rPr lang="en-US" dirty="0"/>
              <a:t>thyroid disease (9 times)</a:t>
            </a:r>
          </a:p>
          <a:p>
            <a:r>
              <a:rPr lang="en-US" dirty="0"/>
              <a:t>Severe preeclampsia</a:t>
            </a:r>
          </a:p>
          <a:p>
            <a:r>
              <a:rPr lang="en-US" dirty="0"/>
              <a:t>Moderate to severe V/B</a:t>
            </a:r>
          </a:p>
          <a:p>
            <a:r>
              <a:rPr lang="en-US" dirty="0"/>
              <a:t>Viral infection, fever</a:t>
            </a:r>
          </a:p>
          <a:p>
            <a:r>
              <a:rPr lang="en-US" dirty="0"/>
              <a:t>Thrombosis</a:t>
            </a:r>
          </a:p>
          <a:p>
            <a:r>
              <a:rPr lang="en-US" dirty="0"/>
              <a:t>Metabolic disorder</a:t>
            </a:r>
          </a:p>
          <a:p>
            <a:pPr marL="0" indent="0">
              <a:buNone/>
            </a:pPr>
            <a:endParaRPr lang="en-US" dirty="0"/>
          </a:p>
          <a:p>
            <a:endParaRPr lang="en-US" dirty="0"/>
          </a:p>
        </p:txBody>
      </p:sp>
    </p:spTree>
    <p:extLst>
      <p:ext uri="{BB962C8B-B14F-4D97-AF65-F5344CB8AC3E}">
        <p14:creationId xmlns:p14="http://schemas.microsoft.com/office/powerpoint/2010/main" val="2438899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DBB64-32C6-4910-8FB6-3BEE99C00001}"/>
              </a:ext>
            </a:extLst>
          </p:cNvPr>
          <p:cNvSpPr>
            <a:spLocks noGrp="1"/>
          </p:cNvSpPr>
          <p:nvPr>
            <p:ph type="title"/>
          </p:nvPr>
        </p:nvSpPr>
        <p:spPr/>
        <p:txBody>
          <a:bodyPr/>
          <a:lstStyle/>
          <a:p>
            <a:pPr algn="ctr"/>
            <a:r>
              <a:rPr lang="en-US" dirty="0"/>
              <a:t>Fetal events</a:t>
            </a:r>
          </a:p>
        </p:txBody>
      </p:sp>
      <p:sp>
        <p:nvSpPr>
          <p:cNvPr id="3" name="Content Placeholder 2">
            <a:extLst>
              <a:ext uri="{FF2B5EF4-FFF2-40B4-BE49-F238E27FC236}">
                <a16:creationId xmlns:a16="http://schemas.microsoft.com/office/drawing/2014/main" id="{5E69545A-F5A9-4994-9509-BD6984868452}"/>
              </a:ext>
            </a:extLst>
          </p:cNvPr>
          <p:cNvSpPr>
            <a:spLocks noGrp="1"/>
          </p:cNvSpPr>
          <p:nvPr>
            <p:ph idx="1"/>
          </p:nvPr>
        </p:nvSpPr>
        <p:spPr/>
        <p:txBody>
          <a:bodyPr/>
          <a:lstStyle/>
          <a:p>
            <a:pPr>
              <a:lnSpc>
                <a:spcPct val="150000"/>
              </a:lnSpc>
            </a:pPr>
            <a:r>
              <a:rPr lang="en-US" dirty="0"/>
              <a:t>Prenatal stroke </a:t>
            </a:r>
          </a:p>
          <a:p>
            <a:pPr>
              <a:lnSpc>
                <a:spcPct val="150000"/>
              </a:lnSpc>
            </a:pPr>
            <a:r>
              <a:rPr lang="en-US" dirty="0"/>
              <a:t>Metabolic &amp; neurodegenerative</a:t>
            </a:r>
          </a:p>
          <a:p>
            <a:pPr>
              <a:lnSpc>
                <a:spcPct val="150000"/>
              </a:lnSpc>
            </a:pPr>
            <a:r>
              <a:rPr lang="en-US" dirty="0"/>
              <a:t>IUGR</a:t>
            </a:r>
          </a:p>
          <a:p>
            <a:pPr>
              <a:lnSpc>
                <a:spcPct val="150000"/>
              </a:lnSpc>
            </a:pPr>
            <a:r>
              <a:rPr lang="en-US" dirty="0"/>
              <a:t>Fetus bleeding</a:t>
            </a:r>
          </a:p>
          <a:p>
            <a:pPr>
              <a:lnSpc>
                <a:spcPct val="150000"/>
              </a:lnSpc>
            </a:pPr>
            <a:r>
              <a:rPr lang="en-US" dirty="0"/>
              <a:t>Necrosis white matter of brain </a:t>
            </a:r>
          </a:p>
          <a:p>
            <a:pPr marL="0" indent="0">
              <a:lnSpc>
                <a:spcPct val="150000"/>
              </a:lnSpc>
              <a:buNone/>
            </a:pPr>
            <a:endParaRPr lang="en-US" dirty="0"/>
          </a:p>
        </p:txBody>
      </p:sp>
    </p:spTree>
    <p:extLst>
      <p:ext uri="{BB962C8B-B14F-4D97-AF65-F5344CB8AC3E}">
        <p14:creationId xmlns:p14="http://schemas.microsoft.com/office/powerpoint/2010/main" val="1337030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B45794-ED94-4CFF-A364-B03E445425DF}"/>
              </a:ext>
            </a:extLst>
          </p:cNvPr>
          <p:cNvSpPr>
            <a:spLocks noGrp="1"/>
          </p:cNvSpPr>
          <p:nvPr>
            <p:ph idx="1"/>
          </p:nvPr>
        </p:nvSpPr>
        <p:spPr>
          <a:xfrm>
            <a:off x="838200" y="1163637"/>
            <a:ext cx="10515600" cy="4351338"/>
          </a:xfrm>
        </p:spPr>
        <p:txBody>
          <a:bodyPr>
            <a:normAutofit fontScale="92500" lnSpcReduction="10000"/>
          </a:bodyPr>
          <a:lstStyle/>
          <a:p>
            <a:pPr marL="0" indent="0">
              <a:buNone/>
            </a:pPr>
            <a:r>
              <a:rPr lang="en-US" dirty="0"/>
              <a:t>Timing of insult — A common but crucial problem is the inability to time the onset, duration, magnitude, and the single or repetitive nature of the exact insult that causes brain injury resulting in neonatal encephalopathy [12]. This is an important point to consider in view of neuroprotective therapies such as hypothermia. The uncertain timing and etiology of brain injury in most cases of neonatal encephalopathy also fuels birth injury malpractice litigation. Malpractice cases, and too often clinicians, typically focus on events around the time of delivery, which happens to be the time (hours) when the majority of data from pregnant women are obtained, whereas the rest of pregnancy is relatively unmonitored [6]. However, it is usually unknown whether the ultimate brain injury is caused by the events only around delivery or by cumulative insults</a:t>
            </a:r>
          </a:p>
        </p:txBody>
      </p:sp>
    </p:spTree>
    <p:extLst>
      <p:ext uri="{BB962C8B-B14F-4D97-AF65-F5344CB8AC3E}">
        <p14:creationId xmlns:p14="http://schemas.microsoft.com/office/powerpoint/2010/main" val="3088489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9C4B0-E16C-46E8-B5F1-32F131B7AC1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B0FC247-805E-4735-888B-5A17FD5CDC89}"/>
              </a:ext>
            </a:extLst>
          </p:cNvPr>
          <p:cNvSpPr>
            <a:spLocks noGrp="1"/>
          </p:cNvSpPr>
          <p:nvPr>
            <p:ph idx="1"/>
          </p:nvPr>
        </p:nvSpPr>
        <p:spPr>
          <a:xfrm>
            <a:off x="838199" y="1825625"/>
            <a:ext cx="10734675" cy="4351338"/>
          </a:xfrm>
        </p:spPr>
        <p:txBody>
          <a:bodyPr/>
          <a:lstStyle/>
          <a:p>
            <a:pPr marL="0" indent="0">
              <a:buNone/>
            </a:pPr>
            <a:r>
              <a:rPr lang="en-US" dirty="0"/>
              <a:t>"Neonatal encephalopathy" has emerged as the preferred term to describe central nervous system dysfunction in the newborn period . The American College of Obstetricians and Gynecologists (ACOG) describes neonatal encephalopathy as a clinically defined syndrome of disturbed neurologic function in the earliest days of life in an infant born at or beyond 35 weeks of gestation, manifested by a subnormal level of consciousness or seizures, and often accompanied by difficulty with initiating and maintaining respiration and depression of tone and reflexes.</a:t>
            </a:r>
          </a:p>
        </p:txBody>
      </p:sp>
    </p:spTree>
    <p:extLst>
      <p:ext uri="{BB962C8B-B14F-4D97-AF65-F5344CB8AC3E}">
        <p14:creationId xmlns:p14="http://schemas.microsoft.com/office/powerpoint/2010/main" val="790502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20BDB-F156-4435-A55C-A08562B3D494}"/>
              </a:ext>
            </a:extLst>
          </p:cNvPr>
          <p:cNvSpPr>
            <a:spLocks noGrp="1"/>
          </p:cNvSpPr>
          <p:nvPr>
            <p:ph type="title"/>
          </p:nvPr>
        </p:nvSpPr>
        <p:spPr/>
        <p:txBody>
          <a:bodyPr/>
          <a:lstStyle/>
          <a:p>
            <a:pPr algn="ctr"/>
            <a:r>
              <a:rPr lang="de-DE" dirty="0"/>
              <a:t>HIE</a:t>
            </a:r>
            <a:endParaRPr lang="en-US" dirty="0"/>
          </a:p>
        </p:txBody>
      </p:sp>
      <p:sp>
        <p:nvSpPr>
          <p:cNvPr id="3" name="Content Placeholder 2">
            <a:extLst>
              <a:ext uri="{FF2B5EF4-FFF2-40B4-BE49-F238E27FC236}">
                <a16:creationId xmlns:a16="http://schemas.microsoft.com/office/drawing/2014/main" id="{D3CCD446-ED80-4D48-A01F-D3F2C9E03BA3}"/>
              </a:ext>
            </a:extLst>
          </p:cNvPr>
          <p:cNvSpPr>
            <a:spLocks noGrp="1"/>
          </p:cNvSpPr>
          <p:nvPr>
            <p:ph idx="1"/>
          </p:nvPr>
        </p:nvSpPr>
        <p:spPr/>
        <p:txBody>
          <a:bodyPr/>
          <a:lstStyle/>
          <a:p>
            <a:pPr>
              <a:lnSpc>
                <a:spcPct val="150000"/>
              </a:lnSpc>
            </a:pPr>
            <a:r>
              <a:rPr lang="de-DE" dirty="0"/>
              <a:t>Duration of pregnancy</a:t>
            </a:r>
          </a:p>
          <a:p>
            <a:pPr>
              <a:lnSpc>
                <a:spcPct val="150000"/>
              </a:lnSpc>
            </a:pPr>
            <a:r>
              <a:rPr lang="de-DE" dirty="0"/>
              <a:t>Labor</a:t>
            </a:r>
          </a:p>
          <a:p>
            <a:pPr>
              <a:lnSpc>
                <a:spcPct val="150000"/>
              </a:lnSpc>
            </a:pPr>
            <a:r>
              <a:rPr lang="de-DE" dirty="0"/>
              <a:t>Delivery</a:t>
            </a:r>
          </a:p>
          <a:p>
            <a:pPr>
              <a:lnSpc>
                <a:spcPct val="150000"/>
              </a:lnSpc>
            </a:pPr>
            <a:r>
              <a:rPr lang="de-DE" dirty="0"/>
              <a:t>Postnatal</a:t>
            </a:r>
          </a:p>
          <a:p>
            <a:pPr>
              <a:lnSpc>
                <a:spcPct val="150000"/>
              </a:lnSpc>
            </a:pPr>
            <a:endParaRPr lang="en-US" dirty="0"/>
          </a:p>
        </p:txBody>
      </p:sp>
    </p:spTree>
    <p:extLst>
      <p:ext uri="{BB962C8B-B14F-4D97-AF65-F5344CB8AC3E}">
        <p14:creationId xmlns:p14="http://schemas.microsoft.com/office/powerpoint/2010/main" val="111888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3BD4A-2E7F-4F3B-893C-0E6FC202E024}"/>
              </a:ext>
            </a:extLst>
          </p:cNvPr>
          <p:cNvSpPr>
            <a:spLocks noGrp="1"/>
          </p:cNvSpPr>
          <p:nvPr>
            <p:ph type="title"/>
          </p:nvPr>
        </p:nvSpPr>
        <p:spPr/>
        <p:txBody>
          <a:bodyPr/>
          <a:lstStyle/>
          <a:p>
            <a:pPr algn="ctr"/>
            <a:r>
              <a:rPr lang="de-DE" dirty="0"/>
              <a:t>Duration of Pregnancy</a:t>
            </a:r>
            <a:endParaRPr lang="en-US" dirty="0"/>
          </a:p>
        </p:txBody>
      </p:sp>
      <p:sp>
        <p:nvSpPr>
          <p:cNvPr id="3" name="Content Placeholder 2">
            <a:extLst>
              <a:ext uri="{FF2B5EF4-FFF2-40B4-BE49-F238E27FC236}">
                <a16:creationId xmlns:a16="http://schemas.microsoft.com/office/drawing/2014/main" id="{5413313D-7AC6-4521-8055-5CE656471B2A}"/>
              </a:ext>
            </a:extLst>
          </p:cNvPr>
          <p:cNvSpPr>
            <a:spLocks noGrp="1"/>
          </p:cNvSpPr>
          <p:nvPr>
            <p:ph idx="1"/>
          </p:nvPr>
        </p:nvSpPr>
        <p:spPr/>
        <p:txBody>
          <a:bodyPr>
            <a:normAutofit fontScale="92500"/>
          </a:bodyPr>
          <a:lstStyle/>
          <a:p>
            <a:pPr>
              <a:lnSpc>
                <a:spcPct val="100000"/>
              </a:lnSpc>
            </a:pPr>
            <a:r>
              <a:rPr lang="en-US" dirty="0"/>
              <a:t>Placenta circulation disorder(abruption, cord prolapse, tight nuchal cord)</a:t>
            </a:r>
          </a:p>
          <a:p>
            <a:pPr>
              <a:lnSpc>
                <a:spcPct val="100000"/>
              </a:lnSpc>
            </a:pPr>
            <a:r>
              <a:rPr lang="en-US" dirty="0"/>
              <a:t>Preeclampsia </a:t>
            </a:r>
          </a:p>
          <a:p>
            <a:pPr>
              <a:lnSpc>
                <a:spcPct val="100000"/>
              </a:lnSpc>
            </a:pPr>
            <a:r>
              <a:rPr lang="en-US" dirty="0"/>
              <a:t>Diabetes</a:t>
            </a:r>
          </a:p>
          <a:p>
            <a:pPr>
              <a:lnSpc>
                <a:spcPct val="100000"/>
              </a:lnSpc>
            </a:pPr>
            <a:r>
              <a:rPr lang="en-US" dirty="0"/>
              <a:t>Hypoxia (asthma, pneumonia, emboli)</a:t>
            </a:r>
          </a:p>
          <a:p>
            <a:pPr>
              <a:lnSpc>
                <a:spcPct val="100000"/>
              </a:lnSpc>
            </a:pPr>
            <a:r>
              <a:rPr lang="en-US" dirty="0"/>
              <a:t>Hypotension (shock, cardiac arrest, chronic vascular disease)</a:t>
            </a:r>
          </a:p>
          <a:p>
            <a:pPr>
              <a:lnSpc>
                <a:spcPct val="100000"/>
              </a:lnSpc>
            </a:pPr>
            <a:r>
              <a:rPr lang="en-US" dirty="0"/>
              <a:t>Chorioamnionitis</a:t>
            </a:r>
          </a:p>
          <a:p>
            <a:pPr>
              <a:lnSpc>
                <a:spcPct val="100000"/>
              </a:lnSpc>
            </a:pPr>
            <a:r>
              <a:rPr lang="en-US" dirty="0"/>
              <a:t>Prolong ROM</a:t>
            </a:r>
          </a:p>
          <a:p>
            <a:pPr>
              <a:lnSpc>
                <a:spcPct val="100000"/>
              </a:lnSpc>
            </a:pPr>
            <a:r>
              <a:rPr lang="en-US" dirty="0"/>
              <a:t>IUGR</a:t>
            </a:r>
          </a:p>
          <a:p>
            <a:pPr marL="0" indent="0">
              <a:lnSpc>
                <a:spcPct val="100000"/>
              </a:lnSpc>
              <a:buNone/>
            </a:pPr>
            <a:endParaRPr lang="en-US" dirty="0"/>
          </a:p>
        </p:txBody>
      </p:sp>
    </p:spTree>
    <p:extLst>
      <p:ext uri="{BB962C8B-B14F-4D97-AF65-F5344CB8AC3E}">
        <p14:creationId xmlns:p14="http://schemas.microsoft.com/office/powerpoint/2010/main" val="1719781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BDCDE-6BA5-4367-AD50-B1DFD346BA06}"/>
              </a:ext>
            </a:extLst>
          </p:cNvPr>
          <p:cNvSpPr>
            <a:spLocks noGrp="1"/>
          </p:cNvSpPr>
          <p:nvPr>
            <p:ph type="title"/>
          </p:nvPr>
        </p:nvSpPr>
        <p:spPr/>
        <p:txBody>
          <a:bodyPr/>
          <a:lstStyle/>
          <a:p>
            <a:pPr algn="ctr"/>
            <a:r>
              <a:rPr lang="en-US" dirty="0"/>
              <a:t>Intrapartum events</a:t>
            </a:r>
          </a:p>
        </p:txBody>
      </p:sp>
      <p:sp>
        <p:nvSpPr>
          <p:cNvPr id="3" name="Content Placeholder 2">
            <a:extLst>
              <a:ext uri="{FF2B5EF4-FFF2-40B4-BE49-F238E27FC236}">
                <a16:creationId xmlns:a16="http://schemas.microsoft.com/office/drawing/2014/main" id="{47525A0A-D89B-4B66-B068-8BD135642412}"/>
              </a:ext>
            </a:extLst>
          </p:cNvPr>
          <p:cNvSpPr>
            <a:spLocks noGrp="1"/>
          </p:cNvSpPr>
          <p:nvPr>
            <p:ph idx="1"/>
          </p:nvPr>
        </p:nvSpPr>
        <p:spPr/>
        <p:txBody>
          <a:bodyPr/>
          <a:lstStyle/>
          <a:p>
            <a:r>
              <a:rPr lang="en-US" dirty="0"/>
              <a:t>Maternal fever</a:t>
            </a:r>
          </a:p>
          <a:p>
            <a:r>
              <a:rPr lang="en-US" dirty="0"/>
              <a:t>Persistence OP</a:t>
            </a:r>
          </a:p>
          <a:p>
            <a:r>
              <a:rPr lang="en-US" dirty="0"/>
              <a:t>Shoulder dystocia</a:t>
            </a:r>
          </a:p>
          <a:p>
            <a:r>
              <a:rPr lang="en-US" dirty="0"/>
              <a:t>Emergency Cesarean section</a:t>
            </a:r>
            <a:r>
              <a:rPr lang="fa-IR" dirty="0"/>
              <a:t> </a:t>
            </a:r>
            <a:r>
              <a:rPr lang="en-US" dirty="0"/>
              <a:t>post failed vacuum </a:t>
            </a:r>
          </a:p>
          <a:p>
            <a:endParaRPr lang="en-US" dirty="0"/>
          </a:p>
        </p:txBody>
      </p:sp>
    </p:spTree>
    <p:extLst>
      <p:ext uri="{BB962C8B-B14F-4D97-AF65-F5344CB8AC3E}">
        <p14:creationId xmlns:p14="http://schemas.microsoft.com/office/powerpoint/2010/main" val="1591281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AE8AB-C113-4522-857F-C8260C7E3B17}"/>
              </a:ext>
            </a:extLst>
          </p:cNvPr>
          <p:cNvSpPr>
            <a:spLocks noGrp="1"/>
          </p:cNvSpPr>
          <p:nvPr>
            <p:ph type="title"/>
          </p:nvPr>
        </p:nvSpPr>
        <p:spPr/>
        <p:txBody>
          <a:bodyPr/>
          <a:lstStyle/>
          <a:p>
            <a:pPr algn="ctr"/>
            <a:r>
              <a:rPr lang="en-US" dirty="0"/>
              <a:t>Neonatal findings</a:t>
            </a:r>
          </a:p>
        </p:txBody>
      </p:sp>
      <p:sp>
        <p:nvSpPr>
          <p:cNvPr id="3" name="Content Placeholder 2">
            <a:extLst>
              <a:ext uri="{FF2B5EF4-FFF2-40B4-BE49-F238E27FC236}">
                <a16:creationId xmlns:a16="http://schemas.microsoft.com/office/drawing/2014/main" id="{D619A03E-FDF8-45CD-9322-41C6B2853AE9}"/>
              </a:ext>
            </a:extLst>
          </p:cNvPr>
          <p:cNvSpPr>
            <a:spLocks noGrp="1"/>
          </p:cNvSpPr>
          <p:nvPr>
            <p:ph idx="1"/>
          </p:nvPr>
        </p:nvSpPr>
        <p:spPr/>
        <p:txBody>
          <a:bodyPr/>
          <a:lstStyle/>
          <a:p>
            <a:r>
              <a:rPr lang="en-US" dirty="0"/>
              <a:t>Apgar score</a:t>
            </a:r>
            <a:r>
              <a:rPr lang="en-US" dirty="0">
                <a:sym typeface="Wingdings" panose="05000000000000000000" pitchFamily="2" charset="2"/>
              </a:rPr>
              <a:t>: &lt;5 at 5 and 10 minutes</a:t>
            </a:r>
          </a:p>
          <a:p>
            <a:endParaRPr lang="en-US" dirty="0">
              <a:sym typeface="Wingdings" panose="05000000000000000000" pitchFamily="2" charset="2"/>
            </a:endParaRPr>
          </a:p>
          <a:p>
            <a:r>
              <a:rPr lang="en-US" dirty="0"/>
              <a:t>Umbilical arterial acidemia: PH &lt;7.0 and/or base deficit </a:t>
            </a:r>
            <a:r>
              <a:rPr lang="en-US" dirty="0">
                <a:latin typeface="Arial" panose="020B0604020202020204" pitchFamily="34" charset="0"/>
                <a:cs typeface="Arial" panose="020B0604020202020204" pitchFamily="34" charset="0"/>
              </a:rPr>
              <a:t>&gt; 12 mmol/L</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Neuroimaging evidence of acute brain injury</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Multisystem </a:t>
            </a:r>
            <a:r>
              <a:rPr lang="en-US" dirty="0" err="1">
                <a:latin typeface="Arial" panose="020B0604020202020204" pitchFamily="34" charset="0"/>
                <a:cs typeface="Arial" panose="020B0604020202020204" pitchFamily="34" charset="0"/>
              </a:rPr>
              <a:t>involment</a:t>
            </a:r>
            <a:r>
              <a:rPr lang="en-US" dirty="0">
                <a:latin typeface="Arial" panose="020B0604020202020204" pitchFamily="34" charset="0"/>
                <a:cs typeface="Arial" panose="020B0604020202020204" pitchFamily="34" charset="0"/>
              </a:rPr>
              <a:t> consistent with HIE</a:t>
            </a:r>
          </a:p>
          <a:p>
            <a:endParaRPr lang="en-US" dirty="0"/>
          </a:p>
        </p:txBody>
      </p:sp>
    </p:spTree>
    <p:extLst>
      <p:ext uri="{BB962C8B-B14F-4D97-AF65-F5344CB8AC3E}">
        <p14:creationId xmlns:p14="http://schemas.microsoft.com/office/powerpoint/2010/main" val="1547761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A268E-4384-4FFA-82B8-14128327393E}"/>
              </a:ext>
            </a:extLst>
          </p:cNvPr>
          <p:cNvSpPr>
            <a:spLocks noGrp="1"/>
          </p:cNvSpPr>
          <p:nvPr>
            <p:ph type="title"/>
          </p:nvPr>
        </p:nvSpPr>
        <p:spPr/>
        <p:txBody>
          <a:bodyPr/>
          <a:lstStyle/>
          <a:p>
            <a:pPr algn="ctr"/>
            <a:r>
              <a:rPr lang="en-US" dirty="0"/>
              <a:t>Level encephalopathy</a:t>
            </a:r>
          </a:p>
        </p:txBody>
      </p:sp>
      <p:sp>
        <p:nvSpPr>
          <p:cNvPr id="3" name="Content Placeholder 2">
            <a:extLst>
              <a:ext uri="{FF2B5EF4-FFF2-40B4-BE49-F238E27FC236}">
                <a16:creationId xmlns:a16="http://schemas.microsoft.com/office/drawing/2014/main" id="{76FBF960-F981-4F59-874F-FB20EA09042D}"/>
              </a:ext>
            </a:extLst>
          </p:cNvPr>
          <p:cNvSpPr>
            <a:spLocks noGrp="1"/>
          </p:cNvSpPr>
          <p:nvPr>
            <p:ph idx="1"/>
          </p:nvPr>
        </p:nvSpPr>
        <p:spPr>
          <a:xfrm>
            <a:off x="838200" y="1773238"/>
            <a:ext cx="10515600" cy="4351338"/>
          </a:xfrm>
          <a:noFill/>
          <a:ln>
            <a:noFill/>
          </a:ln>
        </p:spPr>
        <p:style>
          <a:lnRef idx="0">
            <a:scrgbClr r="0" g="0" b="0"/>
          </a:lnRef>
          <a:fillRef idx="0">
            <a:scrgbClr r="0" g="0" b="0"/>
          </a:fillRef>
          <a:effectRef idx="0">
            <a:scrgbClr r="0" g="0" b="0"/>
          </a:effectRef>
          <a:fontRef idx="minor">
            <a:schemeClr val="dk1"/>
          </a:fontRef>
        </p:style>
        <p:txBody>
          <a:bodyPr/>
          <a:lstStyle/>
          <a:p>
            <a:r>
              <a:rPr lang="en-US" dirty="0">
                <a:ln w="0"/>
                <a:solidFill>
                  <a:srgbClr val="FF0000"/>
                </a:solidFill>
                <a:effectLst>
                  <a:outerShdw blurRad="38100" dist="19050" dir="2700000" algn="tl" rotWithShape="0">
                    <a:schemeClr val="dk1">
                      <a:alpha val="40000"/>
                    </a:schemeClr>
                  </a:outerShdw>
                </a:effectLst>
              </a:rPr>
              <a:t>Mild encephalopathy :</a:t>
            </a:r>
          </a:p>
          <a:p>
            <a:pPr lvl="1"/>
            <a:r>
              <a:rPr lang="de-DE" dirty="0">
                <a:ln w="0"/>
                <a:effectLst>
                  <a:outerShdw blurRad="38100" dist="19050" dir="2700000" algn="tl" rotWithShape="0">
                    <a:schemeClr val="dk1">
                      <a:alpha val="40000"/>
                    </a:schemeClr>
                  </a:outerShdw>
                </a:effectLst>
              </a:rPr>
              <a:t>Irritabilit</a:t>
            </a:r>
            <a:r>
              <a:rPr lang="en-US" dirty="0">
                <a:ln w="0"/>
                <a:effectLst>
                  <a:outerShdw blurRad="38100" dist="19050" dir="2700000" algn="tl" rotWithShape="0">
                    <a:schemeClr val="dk1">
                      <a:alpha val="40000"/>
                    </a:schemeClr>
                  </a:outerShdw>
                </a:effectLst>
              </a:rPr>
              <a:t>y , Jitteriness , </a:t>
            </a:r>
            <a:r>
              <a:rPr lang="en-US" dirty="0" err="1">
                <a:ln w="0"/>
                <a:effectLst>
                  <a:outerShdw blurRad="38100" dist="19050" dir="2700000" algn="tl" rotWithShape="0">
                    <a:schemeClr val="dk1">
                      <a:alpha val="40000"/>
                    </a:schemeClr>
                  </a:outerShdw>
                </a:effectLst>
              </a:rPr>
              <a:t>Hyperalertness</a:t>
            </a:r>
            <a:r>
              <a:rPr lang="en-US" dirty="0">
                <a:ln w="0"/>
                <a:effectLst>
                  <a:outerShdw blurRad="38100" dist="19050" dir="2700000" algn="tl" rotWithShape="0">
                    <a:schemeClr val="dk1">
                      <a:alpha val="40000"/>
                    </a:schemeClr>
                  </a:outerShdw>
                </a:effectLst>
              </a:rPr>
              <a:t> , Hyper or Hypo tones</a:t>
            </a:r>
          </a:p>
          <a:p>
            <a:endParaRPr lang="en-US" dirty="0">
              <a:ln w="0"/>
              <a:effectLst>
                <a:outerShdw blurRad="38100" dist="19050" dir="2700000" algn="tl" rotWithShape="0">
                  <a:schemeClr val="dk1">
                    <a:alpha val="40000"/>
                  </a:schemeClr>
                </a:outerShdw>
              </a:effectLst>
            </a:endParaRPr>
          </a:p>
          <a:p>
            <a:r>
              <a:rPr lang="en-US" dirty="0">
                <a:ln w="0"/>
                <a:solidFill>
                  <a:srgbClr val="FF0000"/>
                </a:solidFill>
                <a:effectLst>
                  <a:outerShdw blurRad="38100" dist="19050" dir="2700000" algn="tl" rotWithShape="0">
                    <a:schemeClr val="dk1">
                      <a:alpha val="40000"/>
                    </a:schemeClr>
                  </a:outerShdw>
                </a:effectLst>
              </a:rPr>
              <a:t>Moderate encephalopathy :</a:t>
            </a:r>
          </a:p>
          <a:p>
            <a:pPr lvl="1"/>
            <a:r>
              <a:rPr lang="en-US" dirty="0">
                <a:ln w="0"/>
                <a:effectLst>
                  <a:outerShdw blurRad="38100" dist="19050" dir="2700000" algn="tl" rotWithShape="0">
                    <a:schemeClr val="dk1">
                      <a:alpha val="40000"/>
                    </a:schemeClr>
                  </a:outerShdw>
                </a:effectLst>
              </a:rPr>
              <a:t>Lethargy, hypotonic, seizure</a:t>
            </a:r>
          </a:p>
          <a:p>
            <a:endParaRPr lang="en-US" dirty="0">
              <a:ln>
                <a:solidFill>
                  <a:srgbClr val="FF0000"/>
                </a:solidFill>
              </a:ln>
            </a:endParaRPr>
          </a:p>
          <a:p>
            <a:r>
              <a:rPr lang="en-US" dirty="0">
                <a:ln w="0"/>
                <a:solidFill>
                  <a:srgbClr val="FF0000"/>
                </a:solidFill>
                <a:effectLst>
                  <a:outerShdw blurRad="38100" dist="19050" dir="2700000" algn="tl" rotWithShape="0">
                    <a:schemeClr val="dk1">
                      <a:alpha val="40000"/>
                    </a:schemeClr>
                  </a:outerShdw>
                </a:effectLst>
              </a:rPr>
              <a:t>severe encephalopathy :</a:t>
            </a:r>
          </a:p>
          <a:p>
            <a:pPr lvl="1"/>
            <a:r>
              <a:rPr lang="en-US" dirty="0">
                <a:ln w="0"/>
                <a:effectLst>
                  <a:outerShdw blurRad="38100" dist="19050" dir="2700000" algn="tl" rotWithShape="0">
                    <a:schemeClr val="dk1">
                      <a:alpha val="40000"/>
                    </a:schemeClr>
                  </a:outerShdw>
                </a:effectLst>
              </a:rPr>
              <a:t>Coma, multiple seizure, recurrent apnea</a:t>
            </a:r>
          </a:p>
          <a:p>
            <a:pPr lvl="1"/>
            <a:endParaRPr lang="en-US" dirty="0">
              <a:ln w="0"/>
              <a:effectLst>
                <a:outerShdw blurRad="38100" dist="19050" dir="2700000" algn="tl" rotWithShape="0">
                  <a:schemeClr val="dk1">
                    <a:alpha val="40000"/>
                  </a:schemeClr>
                </a:outerShdw>
              </a:effectLst>
            </a:endParaRPr>
          </a:p>
          <a:p>
            <a:pPr lvl="1"/>
            <a:endParaRPr lang="en-US" dirty="0">
              <a:ln w="0"/>
              <a:effectLst>
                <a:outerShdw blurRad="38100" dist="19050" dir="2700000" algn="tl" rotWithShape="0">
                  <a:schemeClr val="dk1">
                    <a:alpha val="40000"/>
                  </a:schemeClr>
                </a:outerShdw>
              </a:effectLst>
            </a:endParaRPr>
          </a:p>
          <a:p>
            <a:endParaRPr lang="en-US" dirty="0">
              <a:ln>
                <a:solidFill>
                  <a:srgbClr val="FF0000"/>
                </a:solidFill>
              </a:ln>
            </a:endParaRPr>
          </a:p>
        </p:txBody>
      </p:sp>
    </p:spTree>
    <p:extLst>
      <p:ext uri="{BB962C8B-B14F-4D97-AF65-F5344CB8AC3E}">
        <p14:creationId xmlns:p14="http://schemas.microsoft.com/office/powerpoint/2010/main" val="2734571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67EEF-880D-40B3-9013-FE05CC1DDB68}"/>
              </a:ext>
            </a:extLst>
          </p:cNvPr>
          <p:cNvSpPr>
            <a:spLocks noGrp="1"/>
          </p:cNvSpPr>
          <p:nvPr>
            <p:ph type="title"/>
          </p:nvPr>
        </p:nvSpPr>
        <p:spPr/>
        <p:txBody>
          <a:bodyPr/>
          <a:lstStyle/>
          <a:p>
            <a:pPr algn="ctr"/>
            <a:r>
              <a:rPr lang="en-US" dirty="0"/>
              <a:t>Cerebral palsy type (dysfunction neurologic) </a:t>
            </a:r>
          </a:p>
        </p:txBody>
      </p:sp>
      <p:sp>
        <p:nvSpPr>
          <p:cNvPr id="3" name="Content Placeholder 2">
            <a:extLst>
              <a:ext uri="{FF2B5EF4-FFF2-40B4-BE49-F238E27FC236}">
                <a16:creationId xmlns:a16="http://schemas.microsoft.com/office/drawing/2014/main" id="{53AE27F7-E23C-474C-A863-45A20BCC5106}"/>
              </a:ext>
            </a:extLst>
          </p:cNvPr>
          <p:cNvSpPr>
            <a:spLocks noGrp="1"/>
          </p:cNvSpPr>
          <p:nvPr>
            <p:ph idx="1"/>
          </p:nvPr>
        </p:nvSpPr>
        <p:spPr/>
        <p:txBody>
          <a:bodyPr/>
          <a:lstStyle/>
          <a:p>
            <a:pPr>
              <a:lnSpc>
                <a:spcPct val="150000"/>
              </a:lnSpc>
            </a:pPr>
            <a:r>
              <a:rPr lang="en-US" dirty="0"/>
              <a:t>Spastic quadriplegia (most common seizure, MR)</a:t>
            </a:r>
          </a:p>
          <a:p>
            <a:pPr>
              <a:lnSpc>
                <a:spcPct val="150000"/>
              </a:lnSpc>
            </a:pPr>
            <a:r>
              <a:rPr lang="en-US" dirty="0"/>
              <a:t>Hemiplegia</a:t>
            </a:r>
          </a:p>
          <a:p>
            <a:pPr>
              <a:lnSpc>
                <a:spcPct val="150000"/>
              </a:lnSpc>
            </a:pPr>
            <a:r>
              <a:rPr lang="en-US" dirty="0"/>
              <a:t>Spastic diplegia (is common in preterm, LBW)</a:t>
            </a:r>
          </a:p>
          <a:p>
            <a:pPr>
              <a:lnSpc>
                <a:spcPct val="150000"/>
              </a:lnSpc>
            </a:pPr>
            <a:r>
              <a:rPr lang="en-US" dirty="0"/>
              <a:t>Dyskinetic or ataxia CP &amp; learning disorder</a:t>
            </a:r>
          </a:p>
          <a:p>
            <a:endParaRPr lang="en-US" dirty="0"/>
          </a:p>
        </p:txBody>
      </p:sp>
    </p:spTree>
    <p:extLst>
      <p:ext uri="{BB962C8B-B14F-4D97-AF65-F5344CB8AC3E}">
        <p14:creationId xmlns:p14="http://schemas.microsoft.com/office/powerpoint/2010/main" val="3120485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616C13-BEE9-4E1E-94C0-385954A3EF3E}"/>
              </a:ext>
            </a:extLst>
          </p:cNvPr>
          <p:cNvPicPr>
            <a:picLocks noChangeAspect="1"/>
          </p:cNvPicPr>
          <p:nvPr/>
        </p:nvPicPr>
        <p:blipFill>
          <a:blip r:embed="rId2"/>
          <a:stretch>
            <a:fillRect/>
          </a:stretch>
        </p:blipFill>
        <p:spPr>
          <a:xfrm>
            <a:off x="3417194" y="689031"/>
            <a:ext cx="5357611" cy="5479938"/>
          </a:xfrm>
          <a:prstGeom prst="rect">
            <a:avLst/>
          </a:prstGeom>
        </p:spPr>
      </p:pic>
    </p:spTree>
    <p:extLst>
      <p:ext uri="{BB962C8B-B14F-4D97-AF65-F5344CB8AC3E}">
        <p14:creationId xmlns:p14="http://schemas.microsoft.com/office/powerpoint/2010/main" val="24688788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288</TotalTime>
  <Words>587</Words>
  <Application>Microsoft Office PowerPoint</Application>
  <PresentationFormat>Widescreen</PresentationFormat>
  <Paragraphs>104</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Wingdings</vt:lpstr>
      <vt:lpstr>Office Theme</vt:lpstr>
      <vt:lpstr> Prepartum Hypoxic-Ischemic Encephalopathy</vt:lpstr>
      <vt:lpstr>PowerPoint Presentation</vt:lpstr>
      <vt:lpstr>HIE</vt:lpstr>
      <vt:lpstr>Duration of Pregnancy</vt:lpstr>
      <vt:lpstr>Intrapartum events</vt:lpstr>
      <vt:lpstr>Neonatal findings</vt:lpstr>
      <vt:lpstr>Level encephalopathy</vt:lpstr>
      <vt:lpstr>Cerebral palsy type (dysfunction neurologic) </vt:lpstr>
      <vt:lpstr>PowerPoint Presentation</vt:lpstr>
      <vt:lpstr>PowerPoint Presentation</vt:lpstr>
      <vt:lpstr>Examination of the infant with encephalopathy</vt:lpstr>
      <vt:lpstr>Sudden obstetric events</vt:lpstr>
      <vt:lpstr>Prepartum HIE predictor</vt:lpstr>
      <vt:lpstr>Fetal events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Prepartum Hypoxic-Ischemic Encphalopathy</dc:title>
  <dc:creator>alireza</dc:creator>
  <cp:lastModifiedBy>alireza</cp:lastModifiedBy>
  <cp:revision>8</cp:revision>
  <dcterms:created xsi:type="dcterms:W3CDTF">2021-12-24T09:24:11Z</dcterms:created>
  <dcterms:modified xsi:type="dcterms:W3CDTF">2021-12-25T18:21:41Z</dcterms:modified>
</cp:coreProperties>
</file>